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4"/>
  </p:sldMasterIdLst>
  <p:notesMasterIdLst>
    <p:notesMasterId r:id="rId21"/>
  </p:notesMasterIdLst>
  <p:sldIdLst>
    <p:sldId id="256" r:id="rId5"/>
    <p:sldId id="257" r:id="rId6"/>
    <p:sldId id="319" r:id="rId7"/>
    <p:sldId id="259" r:id="rId8"/>
    <p:sldId id="260" r:id="rId9"/>
    <p:sldId id="265" r:id="rId10"/>
    <p:sldId id="261" r:id="rId11"/>
    <p:sldId id="262" r:id="rId12"/>
    <p:sldId id="263" r:id="rId13"/>
    <p:sldId id="275" r:id="rId14"/>
    <p:sldId id="267" r:id="rId15"/>
    <p:sldId id="268" r:id="rId16"/>
    <p:sldId id="269" r:id="rId17"/>
    <p:sldId id="270" r:id="rId18"/>
    <p:sldId id="272" r:id="rId19"/>
    <p:sldId id="271" r:id="rId20"/>
  </p:sldIdLst>
  <p:sldSz cx="12192000" cy="6858000"/>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A61514A-FD1D-4A4C-A796-81B2A438F85A}">
          <p14:sldIdLst>
            <p14:sldId id="256"/>
            <p14:sldId id="257"/>
            <p14:sldId id="319"/>
            <p14:sldId id="259"/>
            <p14:sldId id="260"/>
            <p14:sldId id="265"/>
            <p14:sldId id="261"/>
            <p14:sldId id="262"/>
            <p14:sldId id="263"/>
            <p14:sldId id="275"/>
            <p14:sldId id="267"/>
            <p14:sldId id="268"/>
            <p14:sldId id="269"/>
            <p14:sldId id="270"/>
            <p14:sldId id="272"/>
          </p14:sldIdLst>
        </p14:section>
        <p14:section name="Untitled Section" id="{F48FA353-F00E-47B5-9896-BB803123DD64}">
          <p14:sldIdLst>
            <p14:sldId id="271"/>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ke Smith" initials="M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3E7C8F-C3A3-483F-A3B4-F625D5945FA0}" v="3" dt="2023-01-18T12:19:16.1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7" autoAdjust="0"/>
    <p:restoredTop sz="94660"/>
  </p:normalViewPr>
  <p:slideViewPr>
    <p:cSldViewPr snapToGrid="0">
      <p:cViewPr varScale="1">
        <p:scale>
          <a:sx n="81" d="100"/>
          <a:sy n="81" d="100"/>
        </p:scale>
        <p:origin x="730" y="6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gan Cooper" userId="dfaf1821-e46d-4ae7-99e5-dfd5cd88de79" providerId="ADAL" clId="{473E7C8F-C3A3-483F-A3B4-F625D5945FA0}"/>
    <pc:docChg chg="modSld">
      <pc:chgData name="Megan Cooper" userId="dfaf1821-e46d-4ae7-99e5-dfd5cd88de79" providerId="ADAL" clId="{473E7C8F-C3A3-483F-A3B4-F625D5945FA0}" dt="2023-01-19T10:39:30.039" v="83" actId="20577"/>
      <pc:docMkLst>
        <pc:docMk/>
      </pc:docMkLst>
      <pc:sldChg chg="modSp mod">
        <pc:chgData name="Megan Cooper" userId="dfaf1821-e46d-4ae7-99e5-dfd5cd88de79" providerId="ADAL" clId="{473E7C8F-C3A3-483F-A3B4-F625D5945FA0}" dt="2023-01-18T12:19:16.952" v="36" actId="20577"/>
        <pc:sldMkLst>
          <pc:docMk/>
          <pc:sldMk cId="3922941613" sldId="262"/>
        </pc:sldMkLst>
        <pc:graphicFrameChg chg="mod modGraphic">
          <ac:chgData name="Megan Cooper" userId="dfaf1821-e46d-4ae7-99e5-dfd5cd88de79" providerId="ADAL" clId="{473E7C8F-C3A3-483F-A3B4-F625D5945FA0}" dt="2023-01-18T12:19:16.952" v="36" actId="20577"/>
          <ac:graphicFrameMkLst>
            <pc:docMk/>
            <pc:sldMk cId="3922941613" sldId="262"/>
            <ac:graphicFrameMk id="4" creationId="{00000000-0000-0000-0000-000000000000}"/>
          </ac:graphicFrameMkLst>
        </pc:graphicFrameChg>
      </pc:sldChg>
      <pc:sldChg chg="modSp mod">
        <pc:chgData name="Megan Cooper" userId="dfaf1821-e46d-4ae7-99e5-dfd5cd88de79" providerId="ADAL" clId="{473E7C8F-C3A3-483F-A3B4-F625D5945FA0}" dt="2023-01-19T10:39:30.039" v="83" actId="20577"/>
        <pc:sldMkLst>
          <pc:docMk/>
          <pc:sldMk cId="964368105" sldId="319"/>
        </pc:sldMkLst>
        <pc:spChg chg="mod">
          <ac:chgData name="Megan Cooper" userId="dfaf1821-e46d-4ae7-99e5-dfd5cd88de79" providerId="ADAL" clId="{473E7C8F-C3A3-483F-A3B4-F625D5945FA0}" dt="2023-01-19T10:39:30.039" v="83" actId="20577"/>
          <ac:spMkLst>
            <pc:docMk/>
            <pc:sldMk cId="964368105" sldId="319"/>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fld id="{A730019F-3FAD-47D7-9646-04E7E4687A8B}" type="datetimeFigureOut">
              <a:rPr lang="en-GB" smtClean="0"/>
              <a:t>19/01/2023</a:t>
            </a:fld>
            <a:endParaRPr lang="en-GB"/>
          </a:p>
        </p:txBody>
      </p:sp>
      <p:sp>
        <p:nvSpPr>
          <p:cNvPr id="4" name="Slide Image Placeholder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8975" y="4821238"/>
            <a:ext cx="5510213" cy="3944937"/>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9517063"/>
            <a:ext cx="2984500" cy="50165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02075" y="9517063"/>
            <a:ext cx="2984500" cy="501650"/>
          </a:xfrm>
          <a:prstGeom prst="rect">
            <a:avLst/>
          </a:prstGeom>
        </p:spPr>
        <p:txBody>
          <a:bodyPr vert="horz" lIns="91440" tIns="45720" rIns="91440" bIns="45720" rtlCol="0" anchor="b"/>
          <a:lstStyle>
            <a:lvl1pPr algn="r">
              <a:defRPr sz="1200"/>
            </a:lvl1pPr>
          </a:lstStyle>
          <a:p>
            <a:fld id="{F67DEB23-8306-41C2-83DA-2E006E40CFEE}" type="slidenum">
              <a:rPr lang="en-GB" smtClean="0"/>
              <a:t>‹#›</a:t>
            </a:fld>
            <a:endParaRPr lang="en-GB"/>
          </a:p>
        </p:txBody>
      </p:sp>
    </p:spTree>
    <p:extLst>
      <p:ext uri="{BB962C8B-B14F-4D97-AF65-F5344CB8AC3E}">
        <p14:creationId xmlns:p14="http://schemas.microsoft.com/office/powerpoint/2010/main" val="537208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67DEB23-8306-41C2-83DA-2E006E40CFEE}" type="slidenum">
              <a:rPr lang="en-GB" smtClean="0"/>
              <a:t>8</a:t>
            </a:fld>
            <a:endParaRPr lang="en-GB"/>
          </a:p>
        </p:txBody>
      </p:sp>
    </p:spTree>
    <p:extLst>
      <p:ext uri="{BB962C8B-B14F-4D97-AF65-F5344CB8AC3E}">
        <p14:creationId xmlns:p14="http://schemas.microsoft.com/office/powerpoint/2010/main" val="3177302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67DEB23-8306-41C2-83DA-2E006E40CFEE}" type="slidenum">
              <a:rPr lang="en-GB" smtClean="0"/>
              <a:t>10</a:t>
            </a:fld>
            <a:endParaRPr lang="en-GB"/>
          </a:p>
        </p:txBody>
      </p:sp>
    </p:spTree>
    <p:extLst>
      <p:ext uri="{BB962C8B-B14F-4D97-AF65-F5344CB8AC3E}">
        <p14:creationId xmlns:p14="http://schemas.microsoft.com/office/powerpoint/2010/main" val="1402059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0FBD063-AB53-4361-ADD9-C8A56DF3F465}" type="datetimeFigureOut">
              <a:rPr lang="en-GB" smtClean="0"/>
              <a:t>19/01/2023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B61BC5-035B-49DF-A5C8-38B5E6DB857D}" type="slidenum">
              <a:rPr lang="en-GB" smtClean="0"/>
              <a:t>‹#›</a:t>
            </a:fld>
            <a:endParaRPr lang="en-GB"/>
          </a:p>
        </p:txBody>
      </p:sp>
    </p:spTree>
    <p:extLst>
      <p:ext uri="{BB962C8B-B14F-4D97-AF65-F5344CB8AC3E}">
        <p14:creationId xmlns:p14="http://schemas.microsoft.com/office/powerpoint/2010/main" val="3859761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0FBD063-AB53-4361-ADD9-C8A56DF3F465}" type="datetimeFigureOut">
              <a:rPr lang="en-GB" smtClean="0"/>
              <a:t>19/01/2023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B61BC5-035B-49DF-A5C8-38B5E6DB857D}" type="slidenum">
              <a:rPr lang="en-GB" smtClean="0"/>
              <a:t>‹#›</a:t>
            </a:fld>
            <a:endParaRPr lang="en-GB"/>
          </a:p>
        </p:txBody>
      </p:sp>
    </p:spTree>
    <p:extLst>
      <p:ext uri="{BB962C8B-B14F-4D97-AF65-F5344CB8AC3E}">
        <p14:creationId xmlns:p14="http://schemas.microsoft.com/office/powerpoint/2010/main" val="1408197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0FBD063-AB53-4361-ADD9-C8A56DF3F465}" type="datetimeFigureOut">
              <a:rPr lang="en-GB" smtClean="0"/>
              <a:t>19/01/2023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B61BC5-035B-49DF-A5C8-38B5E6DB857D}" type="slidenum">
              <a:rPr lang="en-GB" smtClean="0"/>
              <a:t>‹#›</a:t>
            </a:fld>
            <a:endParaRPr lang="en-GB"/>
          </a:p>
        </p:txBody>
      </p:sp>
    </p:spTree>
    <p:extLst>
      <p:ext uri="{BB962C8B-B14F-4D97-AF65-F5344CB8AC3E}">
        <p14:creationId xmlns:p14="http://schemas.microsoft.com/office/powerpoint/2010/main" val="626914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0FBD063-AB53-4361-ADD9-C8A56DF3F465}" type="datetimeFigureOut">
              <a:rPr lang="en-GB" smtClean="0"/>
              <a:t>19/01/2023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B61BC5-035B-49DF-A5C8-38B5E6DB857D}" type="slidenum">
              <a:rPr lang="en-GB" smtClean="0"/>
              <a:t>‹#›</a:t>
            </a:fld>
            <a:endParaRPr lang="en-GB"/>
          </a:p>
        </p:txBody>
      </p:sp>
    </p:spTree>
    <p:extLst>
      <p:ext uri="{BB962C8B-B14F-4D97-AF65-F5344CB8AC3E}">
        <p14:creationId xmlns:p14="http://schemas.microsoft.com/office/powerpoint/2010/main" val="3614942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0FBD063-AB53-4361-ADD9-C8A56DF3F465}" type="datetimeFigureOut">
              <a:rPr lang="en-GB" smtClean="0"/>
              <a:t>19/01/2023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B61BC5-035B-49DF-A5C8-38B5E6DB857D}" type="slidenum">
              <a:rPr lang="en-GB" smtClean="0"/>
              <a:t>‹#›</a:t>
            </a:fld>
            <a:endParaRPr lang="en-GB"/>
          </a:p>
        </p:txBody>
      </p:sp>
    </p:spTree>
    <p:extLst>
      <p:ext uri="{BB962C8B-B14F-4D97-AF65-F5344CB8AC3E}">
        <p14:creationId xmlns:p14="http://schemas.microsoft.com/office/powerpoint/2010/main" val="1484890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0FBD063-AB53-4361-ADD9-C8A56DF3F465}" type="datetimeFigureOut">
              <a:rPr lang="en-GB" smtClean="0"/>
              <a:t>19/01/2023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B61BC5-035B-49DF-A5C8-38B5E6DB857D}" type="slidenum">
              <a:rPr lang="en-GB" smtClean="0"/>
              <a:t>‹#›</a:t>
            </a:fld>
            <a:endParaRPr lang="en-GB"/>
          </a:p>
        </p:txBody>
      </p:sp>
    </p:spTree>
    <p:extLst>
      <p:ext uri="{BB962C8B-B14F-4D97-AF65-F5344CB8AC3E}">
        <p14:creationId xmlns:p14="http://schemas.microsoft.com/office/powerpoint/2010/main" val="833680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0FBD063-AB53-4361-ADD9-C8A56DF3F465}" type="datetimeFigureOut">
              <a:rPr lang="en-GB" smtClean="0"/>
              <a:t>19/01/2023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FB61BC5-035B-49DF-A5C8-38B5E6DB857D}" type="slidenum">
              <a:rPr lang="en-GB" smtClean="0"/>
              <a:t>‹#›</a:t>
            </a:fld>
            <a:endParaRPr lang="en-GB"/>
          </a:p>
        </p:txBody>
      </p:sp>
    </p:spTree>
    <p:extLst>
      <p:ext uri="{BB962C8B-B14F-4D97-AF65-F5344CB8AC3E}">
        <p14:creationId xmlns:p14="http://schemas.microsoft.com/office/powerpoint/2010/main" val="115496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0FBD063-AB53-4361-ADD9-C8A56DF3F465}" type="datetimeFigureOut">
              <a:rPr lang="en-GB" smtClean="0"/>
              <a:t>19/01/2023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FB61BC5-035B-49DF-A5C8-38B5E6DB857D}" type="slidenum">
              <a:rPr lang="en-GB" smtClean="0"/>
              <a:t>‹#›</a:t>
            </a:fld>
            <a:endParaRPr lang="en-GB"/>
          </a:p>
        </p:txBody>
      </p:sp>
    </p:spTree>
    <p:extLst>
      <p:ext uri="{BB962C8B-B14F-4D97-AF65-F5344CB8AC3E}">
        <p14:creationId xmlns:p14="http://schemas.microsoft.com/office/powerpoint/2010/main" val="1453226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FBD063-AB53-4361-ADD9-C8A56DF3F465}" type="datetimeFigureOut">
              <a:rPr lang="en-GB" smtClean="0"/>
              <a:t>19/01/2023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FB61BC5-035B-49DF-A5C8-38B5E6DB857D}" type="slidenum">
              <a:rPr lang="en-GB" smtClean="0"/>
              <a:t>‹#›</a:t>
            </a:fld>
            <a:endParaRPr lang="en-GB"/>
          </a:p>
        </p:txBody>
      </p:sp>
    </p:spTree>
    <p:extLst>
      <p:ext uri="{BB962C8B-B14F-4D97-AF65-F5344CB8AC3E}">
        <p14:creationId xmlns:p14="http://schemas.microsoft.com/office/powerpoint/2010/main" val="839775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0FBD063-AB53-4361-ADD9-C8A56DF3F465}" type="datetimeFigureOut">
              <a:rPr lang="en-GB" smtClean="0"/>
              <a:t>19/01/2023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B61BC5-035B-49DF-A5C8-38B5E6DB857D}" type="slidenum">
              <a:rPr lang="en-GB" smtClean="0"/>
              <a:t>‹#›</a:t>
            </a:fld>
            <a:endParaRPr lang="en-GB"/>
          </a:p>
        </p:txBody>
      </p:sp>
    </p:spTree>
    <p:extLst>
      <p:ext uri="{BB962C8B-B14F-4D97-AF65-F5344CB8AC3E}">
        <p14:creationId xmlns:p14="http://schemas.microsoft.com/office/powerpoint/2010/main" val="4123978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0FBD063-AB53-4361-ADD9-C8A56DF3F465}" type="datetimeFigureOut">
              <a:rPr lang="en-GB" smtClean="0"/>
              <a:t>19/01/2023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B61BC5-035B-49DF-A5C8-38B5E6DB857D}" type="slidenum">
              <a:rPr lang="en-GB" smtClean="0"/>
              <a:t>‹#›</a:t>
            </a:fld>
            <a:endParaRPr lang="en-GB"/>
          </a:p>
        </p:txBody>
      </p:sp>
    </p:spTree>
    <p:extLst>
      <p:ext uri="{BB962C8B-B14F-4D97-AF65-F5344CB8AC3E}">
        <p14:creationId xmlns:p14="http://schemas.microsoft.com/office/powerpoint/2010/main" val="3466686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FBD063-AB53-4361-ADD9-C8A56DF3F465}" type="datetimeFigureOut">
              <a:rPr lang="en-GB" smtClean="0"/>
              <a:t>19/01/2023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B61BC5-035B-49DF-A5C8-38B5E6DB857D}" type="slidenum">
              <a:rPr lang="en-GB" smtClean="0"/>
              <a:t>‹#›</a:t>
            </a:fld>
            <a:endParaRPr lang="en-GB"/>
          </a:p>
        </p:txBody>
      </p:sp>
    </p:spTree>
    <p:extLst>
      <p:ext uri="{BB962C8B-B14F-4D97-AF65-F5344CB8AC3E}">
        <p14:creationId xmlns:p14="http://schemas.microsoft.com/office/powerpoint/2010/main" val="93520190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Jamie@frankdesignltd.co.uk" TargetMode="External"/><Relationship Id="rId2" Type="http://schemas.openxmlformats.org/officeDocument/2006/relationships/hyperlink" Target="mailto:Mike@frankdesignltd.co.uk"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Holly@frankdesignltd.co.uk"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80EBA02-D881-4AB2-9844-9C6091A5FF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8693"/>
            <a:ext cx="12192000" cy="4540470"/>
          </a:xfrm>
          <a:prstGeom prst="rect">
            <a:avLst/>
          </a:prstGeom>
        </p:spPr>
      </p:pic>
      <p:sp>
        <p:nvSpPr>
          <p:cNvPr id="2" name="Title 1"/>
          <p:cNvSpPr>
            <a:spLocks noGrp="1"/>
          </p:cNvSpPr>
          <p:nvPr>
            <p:ph type="ctrTitle"/>
          </p:nvPr>
        </p:nvSpPr>
        <p:spPr>
          <a:xfrm>
            <a:off x="1450156" y="1716253"/>
            <a:ext cx="9291687" cy="1635125"/>
          </a:xfrm>
        </p:spPr>
        <p:txBody>
          <a:bodyPr>
            <a:normAutofit fontScale="90000"/>
          </a:bodyPr>
          <a:lstStyle/>
          <a:p>
            <a:r>
              <a:rPr lang="en-GB" sz="4800" dirty="0">
                <a:solidFill>
                  <a:schemeClr val="bg1"/>
                </a:solidFill>
                <a:latin typeface="Montserrat" panose="00000500000000000000" pitchFamily="2" charset="0"/>
                <a:cs typeface="Calibri Light"/>
              </a:rPr>
              <a:t>Cambridgeshire &amp; Peterborough Healthier Together</a:t>
            </a:r>
            <a:endParaRPr lang="en-GB" sz="4800" dirty="0">
              <a:solidFill>
                <a:schemeClr val="bg1"/>
              </a:solidFill>
              <a:latin typeface="Montserrat" panose="00000500000000000000" pitchFamily="2" charset="0"/>
            </a:endParaRPr>
          </a:p>
        </p:txBody>
      </p:sp>
      <p:sp>
        <p:nvSpPr>
          <p:cNvPr id="3" name="Subtitle 2"/>
          <p:cNvSpPr>
            <a:spLocks noGrp="1"/>
          </p:cNvSpPr>
          <p:nvPr>
            <p:ph type="subTitle" idx="1"/>
          </p:nvPr>
        </p:nvSpPr>
        <p:spPr>
          <a:xfrm>
            <a:off x="1524000" y="4979962"/>
            <a:ext cx="9144000" cy="1505243"/>
          </a:xfrm>
        </p:spPr>
        <p:txBody>
          <a:bodyPr vert="horz" lIns="91440" tIns="45720" rIns="91440" bIns="45720" rtlCol="0" anchor="t">
            <a:normAutofit fontScale="25000" lnSpcReduction="20000"/>
          </a:bodyPr>
          <a:lstStyle/>
          <a:p>
            <a:r>
              <a:rPr lang="en-GB" sz="7200" dirty="0">
                <a:latin typeface="Montserrat" panose="00000500000000000000" pitchFamily="2" charset="0"/>
              </a:rPr>
              <a:t>Project Kick-Off</a:t>
            </a:r>
          </a:p>
          <a:p>
            <a:r>
              <a:rPr lang="en-GB" sz="7200" dirty="0">
                <a:latin typeface="Montserrat" panose="00000500000000000000" pitchFamily="2" charset="0"/>
              </a:rPr>
              <a:t>Author: Megan Cooper</a:t>
            </a:r>
            <a:endParaRPr lang="en-GB" sz="7200" dirty="0">
              <a:latin typeface="Montserrat" panose="00000500000000000000" pitchFamily="2" charset="0"/>
              <a:cs typeface="Calibri"/>
            </a:endParaRPr>
          </a:p>
          <a:p>
            <a:r>
              <a:rPr lang="en-GB" sz="7200" dirty="0">
                <a:latin typeface="Montserrat" panose="00000500000000000000" pitchFamily="2" charset="0"/>
              </a:rPr>
              <a:t>Date: 19</a:t>
            </a:r>
            <a:r>
              <a:rPr lang="en-GB" sz="7200" baseline="30000" dirty="0">
                <a:latin typeface="Montserrat" panose="00000500000000000000" pitchFamily="2" charset="0"/>
              </a:rPr>
              <a:t>th</a:t>
            </a:r>
            <a:r>
              <a:rPr lang="en-GB" sz="7200" dirty="0">
                <a:latin typeface="Montserrat" panose="00000500000000000000" pitchFamily="2" charset="0"/>
              </a:rPr>
              <a:t> January 2023</a:t>
            </a:r>
          </a:p>
          <a:p>
            <a:r>
              <a:rPr lang="en-GB" sz="7200" dirty="0"/>
              <a:t> </a:t>
            </a:r>
          </a:p>
          <a:p>
            <a:r>
              <a:rPr lang="en-GB" sz="3400" dirty="0"/>
              <a:t> </a:t>
            </a:r>
          </a:p>
          <a:p>
            <a:r>
              <a:rPr lang="en-GB" dirty="0"/>
              <a:t> </a:t>
            </a:r>
          </a:p>
          <a:p>
            <a:r>
              <a:rPr lang="en-GB" dirty="0"/>
              <a:t> </a:t>
            </a:r>
          </a:p>
        </p:txBody>
      </p:sp>
      <p:pic>
        <p:nvPicPr>
          <p:cNvPr id="5" name="Picture 2" descr="02899eac-a030-4e16-a7b4-a1be75ac2105">
            <a:extLst>
              <a:ext uri="{FF2B5EF4-FFF2-40B4-BE49-F238E27FC236}">
                <a16:creationId xmlns:a16="http://schemas.microsoft.com/office/drawing/2014/main" id="{A7D23EED-A0CD-442D-AA48-22D0D1D1315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22819" y="6321157"/>
            <a:ext cx="123825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126934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8536"/>
            <a:ext cx="10515600" cy="530087"/>
          </a:xfrm>
        </p:spPr>
        <p:txBody>
          <a:bodyPr>
            <a:noAutofit/>
          </a:bodyPr>
          <a:lstStyle/>
          <a:p>
            <a:r>
              <a:rPr lang="en-GB" dirty="0">
                <a:latin typeface="Montserrat" panose="00000500000000000000" pitchFamily="2" charset="0"/>
              </a:rPr>
              <a:t>Milestones – Page 1</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007230502"/>
              </p:ext>
            </p:extLst>
          </p:nvPr>
        </p:nvGraphicFramePr>
        <p:xfrm>
          <a:off x="197964" y="780355"/>
          <a:ext cx="11745798" cy="5475564"/>
        </p:xfrm>
        <a:graphic>
          <a:graphicData uri="http://schemas.openxmlformats.org/drawingml/2006/table">
            <a:tbl>
              <a:tblPr firstRow="1" bandRow="1">
                <a:tableStyleId>{5C22544A-7EE6-4342-B048-85BDC9FD1C3A}</a:tableStyleId>
              </a:tblPr>
              <a:tblGrid>
                <a:gridCol w="430873">
                  <a:extLst>
                    <a:ext uri="{9D8B030D-6E8A-4147-A177-3AD203B41FA5}">
                      <a16:colId xmlns:a16="http://schemas.microsoft.com/office/drawing/2014/main" val="3562360760"/>
                    </a:ext>
                  </a:extLst>
                </a:gridCol>
                <a:gridCol w="1482460">
                  <a:extLst>
                    <a:ext uri="{9D8B030D-6E8A-4147-A177-3AD203B41FA5}">
                      <a16:colId xmlns:a16="http://schemas.microsoft.com/office/drawing/2014/main" val="4273875186"/>
                    </a:ext>
                  </a:extLst>
                </a:gridCol>
                <a:gridCol w="7746672">
                  <a:extLst>
                    <a:ext uri="{9D8B030D-6E8A-4147-A177-3AD203B41FA5}">
                      <a16:colId xmlns:a16="http://schemas.microsoft.com/office/drawing/2014/main" val="2216571880"/>
                    </a:ext>
                  </a:extLst>
                </a:gridCol>
                <a:gridCol w="2085793">
                  <a:extLst>
                    <a:ext uri="{9D8B030D-6E8A-4147-A177-3AD203B41FA5}">
                      <a16:colId xmlns:a16="http://schemas.microsoft.com/office/drawing/2014/main" val="239823530"/>
                    </a:ext>
                  </a:extLst>
                </a:gridCol>
              </a:tblGrid>
              <a:tr h="366494">
                <a:tc gridSpan="4">
                  <a:txBody>
                    <a:bodyPr/>
                    <a:lstStyle/>
                    <a:p>
                      <a:r>
                        <a:rPr lang="en-GB" sz="1800" b="1" dirty="0">
                          <a:solidFill>
                            <a:schemeClr val="bg1"/>
                          </a:solidFill>
                          <a:latin typeface="Montserrat" panose="00000500000000000000" pitchFamily="2" charset="0"/>
                        </a:rPr>
                        <a:t>Public Facing</a:t>
                      </a:r>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890129219"/>
                  </a:ext>
                </a:extLst>
              </a:tr>
              <a:tr h="335953">
                <a:tc>
                  <a:txBody>
                    <a:bodyPr/>
                    <a:lstStyle/>
                    <a:p>
                      <a:r>
                        <a:rPr lang="en-GB" sz="1400" b="1" dirty="0">
                          <a:latin typeface="Montserrat" panose="00000500000000000000" pitchFamily="2" charset="0"/>
                        </a:rPr>
                        <a:t>#</a:t>
                      </a:r>
                    </a:p>
                  </a:txBody>
                  <a:tcPr/>
                </a:tc>
                <a:tc>
                  <a:txBody>
                    <a:bodyPr/>
                    <a:lstStyle/>
                    <a:p>
                      <a:r>
                        <a:rPr lang="en-GB" sz="1400" b="1" dirty="0">
                          <a:latin typeface="Montserrat" panose="00000500000000000000" pitchFamily="2" charset="0"/>
                        </a:rPr>
                        <a:t>Owner</a:t>
                      </a:r>
                    </a:p>
                  </a:txBody>
                  <a:tcPr/>
                </a:tc>
                <a:tc>
                  <a:txBody>
                    <a:bodyPr/>
                    <a:lstStyle/>
                    <a:p>
                      <a:r>
                        <a:rPr lang="en-GB" sz="1400" b="1" dirty="0">
                          <a:latin typeface="Montserrat" panose="00000500000000000000" pitchFamily="2" charset="0"/>
                        </a:rPr>
                        <a:t>Description</a:t>
                      </a:r>
                    </a:p>
                  </a:txBody>
                  <a:tcPr/>
                </a:tc>
                <a:tc>
                  <a:txBody>
                    <a:bodyPr/>
                    <a:lstStyle/>
                    <a:p>
                      <a:pPr algn="ctr"/>
                      <a:r>
                        <a:rPr lang="en-GB" sz="1400" b="1" dirty="0">
                          <a:latin typeface="Montserrat" panose="00000500000000000000" pitchFamily="2" charset="0"/>
                        </a:rPr>
                        <a:t>Deadline</a:t>
                      </a:r>
                    </a:p>
                  </a:txBody>
                  <a:tcPr/>
                </a:tc>
                <a:extLst>
                  <a:ext uri="{0D108BD9-81ED-4DB2-BD59-A6C34878D82A}">
                    <a16:rowId xmlns:a16="http://schemas.microsoft.com/office/drawing/2014/main" val="1482024175"/>
                  </a:ext>
                </a:extLst>
              </a:tr>
              <a:tr h="348875">
                <a:tc>
                  <a:txBody>
                    <a:bodyPr/>
                    <a:lstStyle/>
                    <a:p>
                      <a:r>
                        <a:rPr lang="en-GB" sz="1200" dirty="0">
                          <a:latin typeface="Montserrat" panose="00000500000000000000" pitchFamily="2" charset="0"/>
                        </a:rPr>
                        <a:t>1</a:t>
                      </a:r>
                    </a:p>
                  </a:txBody>
                  <a:tcPr/>
                </a:tc>
                <a:tc>
                  <a:txBody>
                    <a:bodyPr/>
                    <a:lstStyle/>
                    <a:p>
                      <a:r>
                        <a:rPr lang="en-GB" sz="1200" dirty="0">
                          <a:latin typeface="Montserrat" panose="00000500000000000000" pitchFamily="2" charset="0"/>
                        </a:rPr>
                        <a:t>CP HT</a:t>
                      </a:r>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GB" sz="1200" kern="1200" dirty="0">
                          <a:solidFill>
                            <a:schemeClr val="tx1"/>
                          </a:solidFill>
                          <a:effectLst/>
                          <a:latin typeface="Montserrat" panose="00000500000000000000" pitchFamily="2" charset="0"/>
                          <a:ea typeface="+mn-ea"/>
                          <a:cs typeface="+mn-cs"/>
                        </a:rPr>
                        <a:t>Provide social media handles  </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GB" sz="1200" b="0" kern="1200" dirty="0">
                          <a:solidFill>
                            <a:schemeClr val="tx1"/>
                          </a:solidFill>
                          <a:effectLst/>
                          <a:latin typeface="Montserrat" panose="00000500000000000000" pitchFamily="2" charset="0"/>
                          <a:ea typeface="+mn-ea"/>
                          <a:cs typeface="+mn-cs"/>
                        </a:rPr>
                        <a:t>Provide regions for the find a service search page</a:t>
                      </a:r>
                    </a:p>
                  </a:txBody>
                  <a:tcPr/>
                </a:tc>
                <a:tc>
                  <a:txBody>
                    <a:bodyPr/>
                    <a:lstStyle/>
                    <a:p>
                      <a:pPr algn="ctr"/>
                      <a:r>
                        <a:rPr lang="en-GB" sz="1200" b="0" dirty="0">
                          <a:solidFill>
                            <a:schemeClr val="tx1"/>
                          </a:solidFill>
                          <a:latin typeface="Montserrat" panose="00000500000000000000" pitchFamily="2" charset="0"/>
                        </a:rPr>
                        <a:t>27</a:t>
                      </a:r>
                      <a:r>
                        <a:rPr lang="en-GB" sz="1200" b="0" baseline="30000" dirty="0">
                          <a:solidFill>
                            <a:schemeClr val="tx1"/>
                          </a:solidFill>
                          <a:latin typeface="Montserrat" panose="00000500000000000000" pitchFamily="2" charset="0"/>
                        </a:rPr>
                        <a:t>th</a:t>
                      </a:r>
                      <a:r>
                        <a:rPr lang="en-GB" sz="1200" b="0" dirty="0">
                          <a:solidFill>
                            <a:schemeClr val="tx1"/>
                          </a:solidFill>
                          <a:latin typeface="Montserrat" panose="00000500000000000000" pitchFamily="2" charset="0"/>
                        </a:rPr>
                        <a:t> January 2023</a:t>
                      </a:r>
                    </a:p>
                  </a:txBody>
                  <a:tcPr/>
                </a:tc>
                <a:extLst>
                  <a:ext uri="{0D108BD9-81ED-4DB2-BD59-A6C34878D82A}">
                    <a16:rowId xmlns:a16="http://schemas.microsoft.com/office/drawing/2014/main" val="1695222516"/>
                  </a:ext>
                </a:extLst>
              </a:tr>
              <a:tr h="309562">
                <a:tc>
                  <a:txBody>
                    <a:bodyPr/>
                    <a:lstStyle/>
                    <a:p>
                      <a:r>
                        <a:rPr lang="en-GB" sz="1200" dirty="0">
                          <a:latin typeface="Montserrat" panose="00000500000000000000" pitchFamily="2" charset="0"/>
                        </a:rPr>
                        <a:t>2</a:t>
                      </a:r>
                    </a:p>
                  </a:txBody>
                  <a:tcPr/>
                </a:tc>
                <a:tc>
                  <a:txBody>
                    <a:bodyPr/>
                    <a:lstStyle/>
                    <a:p>
                      <a:r>
                        <a:rPr lang="en-GB" sz="1200" dirty="0">
                          <a:latin typeface="Montserrat" panose="00000500000000000000" pitchFamily="2" charset="0"/>
                        </a:rPr>
                        <a:t>CP HT</a:t>
                      </a:r>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GB" sz="1200" kern="1200" dirty="0">
                          <a:solidFill>
                            <a:schemeClr val="tx1"/>
                          </a:solidFill>
                          <a:effectLst/>
                          <a:latin typeface="Montserrat" panose="00000500000000000000" pitchFamily="2" charset="0"/>
                          <a:ea typeface="+mn-ea"/>
                          <a:cs typeface="+mn-cs"/>
                        </a:rPr>
                        <a:t>Provide default email address for feedback form</a:t>
                      </a:r>
                    </a:p>
                  </a:txBody>
                  <a:tcPr/>
                </a:tc>
                <a:tc>
                  <a:txBody>
                    <a:bodyPr/>
                    <a:lstStyle/>
                    <a:p>
                      <a:pPr algn="ctr"/>
                      <a:r>
                        <a:rPr lang="en-GB" sz="1200" b="0" dirty="0">
                          <a:solidFill>
                            <a:schemeClr val="tx1"/>
                          </a:solidFill>
                          <a:latin typeface="Montserrat" panose="00000500000000000000" pitchFamily="2" charset="0"/>
                        </a:rPr>
                        <a:t>2</a:t>
                      </a:r>
                      <a:r>
                        <a:rPr lang="en-GB" sz="1200" b="0" baseline="30000" dirty="0">
                          <a:solidFill>
                            <a:schemeClr val="tx1"/>
                          </a:solidFill>
                          <a:latin typeface="Montserrat" panose="00000500000000000000" pitchFamily="2" charset="0"/>
                        </a:rPr>
                        <a:t>nd</a:t>
                      </a:r>
                      <a:r>
                        <a:rPr lang="en-GB" sz="1200" b="0" dirty="0">
                          <a:solidFill>
                            <a:schemeClr val="tx1"/>
                          </a:solidFill>
                          <a:latin typeface="Montserrat" panose="00000500000000000000" pitchFamily="2" charset="0"/>
                        </a:rPr>
                        <a:t> February 2023</a:t>
                      </a:r>
                    </a:p>
                  </a:txBody>
                  <a:tcPr/>
                </a:tc>
                <a:extLst>
                  <a:ext uri="{0D108BD9-81ED-4DB2-BD59-A6C34878D82A}">
                    <a16:rowId xmlns:a16="http://schemas.microsoft.com/office/drawing/2014/main" val="769278826"/>
                  </a:ext>
                </a:extLst>
              </a:tr>
              <a:tr h="309562">
                <a:tc>
                  <a:txBody>
                    <a:bodyPr/>
                    <a:lstStyle/>
                    <a:p>
                      <a:r>
                        <a:rPr lang="en-GB" sz="1200" dirty="0">
                          <a:solidFill>
                            <a:schemeClr val="tx1"/>
                          </a:solidFill>
                          <a:latin typeface="Montserrat" panose="00000500000000000000" pitchFamily="2" charset="0"/>
                        </a:rPr>
                        <a:t>3</a:t>
                      </a:r>
                    </a:p>
                  </a:txBody>
                  <a:tcPr/>
                </a:tc>
                <a:tc>
                  <a:txBody>
                    <a:bodyPr/>
                    <a:lstStyle/>
                    <a:p>
                      <a:r>
                        <a:rPr lang="en-GB" sz="1200" dirty="0">
                          <a:latin typeface="Montserrat" panose="00000500000000000000" pitchFamily="2" charset="0"/>
                        </a:rPr>
                        <a:t>CP HT</a:t>
                      </a:r>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GB" sz="1200" kern="1200" dirty="0">
                          <a:solidFill>
                            <a:schemeClr val="tx1"/>
                          </a:solidFill>
                          <a:effectLst/>
                          <a:latin typeface="Montserrat" panose="00000500000000000000" pitchFamily="2" charset="0"/>
                          <a:ea typeface="+mn-ea"/>
                          <a:cs typeface="+mn-cs"/>
                        </a:rPr>
                        <a:t>Confirm domain name registered with the NHS DNS team – Email address provided on basecamp</a:t>
                      </a:r>
                    </a:p>
                  </a:txBody>
                  <a:tcPr/>
                </a:tc>
                <a:tc>
                  <a:txBody>
                    <a:bodyPr/>
                    <a:lstStyle/>
                    <a:p>
                      <a:pPr algn="ctr"/>
                      <a:r>
                        <a:rPr lang="en-GB" sz="1200" b="0" dirty="0">
                          <a:solidFill>
                            <a:schemeClr val="tx1"/>
                          </a:solidFill>
                          <a:latin typeface="Montserrat" panose="00000500000000000000" pitchFamily="2" charset="0"/>
                        </a:rPr>
                        <a:t>13</a:t>
                      </a:r>
                      <a:r>
                        <a:rPr lang="en-GB" sz="1200" b="0" baseline="30000" dirty="0">
                          <a:solidFill>
                            <a:schemeClr val="tx1"/>
                          </a:solidFill>
                          <a:latin typeface="Montserrat" panose="00000500000000000000" pitchFamily="2" charset="0"/>
                        </a:rPr>
                        <a:t>th</a:t>
                      </a:r>
                      <a:r>
                        <a:rPr lang="en-GB" sz="1200" b="0" dirty="0">
                          <a:solidFill>
                            <a:schemeClr val="tx1"/>
                          </a:solidFill>
                          <a:latin typeface="Montserrat" panose="00000500000000000000" pitchFamily="2" charset="0"/>
                        </a:rPr>
                        <a:t> February 2023</a:t>
                      </a:r>
                    </a:p>
                  </a:txBody>
                  <a:tcPr/>
                </a:tc>
                <a:extLst>
                  <a:ext uri="{0D108BD9-81ED-4DB2-BD59-A6C34878D82A}">
                    <a16:rowId xmlns:a16="http://schemas.microsoft.com/office/drawing/2014/main" val="1010633110"/>
                  </a:ext>
                </a:extLst>
              </a:tr>
              <a:tr h="309562">
                <a:tc>
                  <a:txBody>
                    <a:bodyPr/>
                    <a:lstStyle/>
                    <a:p>
                      <a:r>
                        <a:rPr lang="en-GB" sz="1200" dirty="0">
                          <a:solidFill>
                            <a:schemeClr val="tx1"/>
                          </a:solidFill>
                          <a:latin typeface="Montserrat" panose="00000500000000000000" pitchFamily="2" charset="0"/>
                        </a:rPr>
                        <a:t>4</a:t>
                      </a:r>
                    </a:p>
                  </a:txBody>
                  <a:tcPr/>
                </a:tc>
                <a:tc>
                  <a:txBody>
                    <a:bodyPr/>
                    <a:lstStyle/>
                    <a:p>
                      <a:r>
                        <a:rPr lang="en-GB" sz="1200" dirty="0">
                          <a:latin typeface="Montserrat" panose="00000500000000000000" pitchFamily="2" charset="0"/>
                        </a:rPr>
                        <a:t>CP HT</a:t>
                      </a:r>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GB" sz="1200" kern="1200" dirty="0">
                          <a:solidFill>
                            <a:schemeClr val="tx1"/>
                          </a:solidFill>
                          <a:effectLst/>
                          <a:latin typeface="Montserrat" panose="00000500000000000000" pitchFamily="2" charset="0"/>
                          <a:ea typeface="+mn-ea"/>
                          <a:cs typeface="+mn-cs"/>
                        </a:rPr>
                        <a:t>Supply IP address to the DNS team – CP HT to endorse the request</a:t>
                      </a:r>
                    </a:p>
                  </a:txBody>
                  <a:tcPr/>
                </a:tc>
                <a:tc>
                  <a:txBody>
                    <a:bodyPr/>
                    <a:lstStyle/>
                    <a:p>
                      <a:pPr algn="ctr"/>
                      <a:r>
                        <a:rPr lang="en-GB" sz="1200" b="0" dirty="0">
                          <a:solidFill>
                            <a:schemeClr val="tx1"/>
                          </a:solidFill>
                          <a:latin typeface="Montserrat" panose="00000500000000000000" pitchFamily="2" charset="0"/>
                        </a:rPr>
                        <a:t>14</a:t>
                      </a:r>
                      <a:r>
                        <a:rPr lang="en-GB" sz="1200" b="0" baseline="30000" dirty="0">
                          <a:solidFill>
                            <a:schemeClr val="tx1"/>
                          </a:solidFill>
                          <a:latin typeface="Montserrat" panose="00000500000000000000" pitchFamily="2" charset="0"/>
                        </a:rPr>
                        <a:t>th</a:t>
                      </a:r>
                      <a:r>
                        <a:rPr lang="en-GB" sz="1200" b="0" dirty="0">
                          <a:solidFill>
                            <a:schemeClr val="tx1"/>
                          </a:solidFill>
                          <a:latin typeface="Montserrat" panose="00000500000000000000" pitchFamily="2" charset="0"/>
                        </a:rPr>
                        <a:t> February 2023</a:t>
                      </a:r>
                    </a:p>
                  </a:txBody>
                  <a:tcPr/>
                </a:tc>
                <a:extLst>
                  <a:ext uri="{0D108BD9-81ED-4DB2-BD59-A6C34878D82A}">
                    <a16:rowId xmlns:a16="http://schemas.microsoft.com/office/drawing/2014/main" val="2346027729"/>
                  </a:ext>
                </a:extLst>
              </a:tr>
              <a:tr h="284941">
                <a:tc>
                  <a:txBody>
                    <a:bodyPr/>
                    <a:lstStyle/>
                    <a:p>
                      <a:r>
                        <a:rPr lang="en-GB" sz="1200" dirty="0">
                          <a:latin typeface="Montserrat" panose="00000500000000000000" pitchFamily="2" charset="0"/>
                        </a:rPr>
                        <a:t>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ontserrat" panose="00000500000000000000" pitchFamily="2" charset="0"/>
                        </a:rPr>
                        <a:t>FS/CP HT</a:t>
                      </a:r>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GB" sz="1200" b="0" kern="1200" dirty="0">
                          <a:solidFill>
                            <a:schemeClr val="tx1"/>
                          </a:solidFill>
                          <a:effectLst/>
                          <a:latin typeface="Montserrat" panose="00000500000000000000" pitchFamily="2" charset="0"/>
                          <a:ea typeface="+mn-ea"/>
                          <a:cs typeface="+mn-cs"/>
                        </a:rPr>
                        <a:t>Provide site wide administrator names and email addresses  </a:t>
                      </a:r>
                    </a:p>
                  </a:txBody>
                  <a:tcPr/>
                </a:tc>
                <a:tc>
                  <a:txBody>
                    <a:bodyPr/>
                    <a:lstStyle/>
                    <a:p>
                      <a:pPr algn="ctr"/>
                      <a:r>
                        <a:rPr lang="en-GB" sz="1200" b="0" dirty="0">
                          <a:solidFill>
                            <a:schemeClr val="tx1"/>
                          </a:solidFill>
                          <a:latin typeface="Montserrat" panose="00000500000000000000" pitchFamily="2" charset="0"/>
                        </a:rPr>
                        <a:t>27</a:t>
                      </a:r>
                      <a:r>
                        <a:rPr lang="en-GB" sz="1200" b="0" baseline="30000" dirty="0">
                          <a:solidFill>
                            <a:schemeClr val="tx1"/>
                          </a:solidFill>
                          <a:latin typeface="Montserrat" panose="00000500000000000000" pitchFamily="2" charset="0"/>
                        </a:rPr>
                        <a:t>th</a:t>
                      </a:r>
                      <a:r>
                        <a:rPr lang="en-GB" sz="1200" b="0" dirty="0">
                          <a:solidFill>
                            <a:schemeClr val="tx1"/>
                          </a:solidFill>
                          <a:latin typeface="Montserrat" panose="00000500000000000000" pitchFamily="2" charset="0"/>
                        </a:rPr>
                        <a:t> February 2023</a:t>
                      </a:r>
                    </a:p>
                  </a:txBody>
                  <a:tcPr/>
                </a:tc>
                <a:extLst>
                  <a:ext uri="{0D108BD9-81ED-4DB2-BD59-A6C34878D82A}">
                    <a16:rowId xmlns:a16="http://schemas.microsoft.com/office/drawing/2014/main" val="2311712819"/>
                  </a:ext>
                </a:extLst>
              </a:tr>
              <a:tr h="0">
                <a:tc>
                  <a:txBody>
                    <a:bodyPr/>
                    <a:lstStyle/>
                    <a:p>
                      <a:r>
                        <a:rPr lang="en-GB" sz="1200" dirty="0">
                          <a:solidFill>
                            <a:schemeClr val="tx1"/>
                          </a:solidFill>
                          <a:latin typeface="Montserrat" panose="00000500000000000000" pitchFamily="2" charset="0"/>
                        </a:rPr>
                        <a:t>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Montserrat" panose="00000500000000000000" pitchFamily="2" charset="0"/>
                        </a:rPr>
                        <a:t>FS/CP HT</a:t>
                      </a:r>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GB" sz="1200" kern="1200" dirty="0">
                          <a:solidFill>
                            <a:schemeClr val="tx1"/>
                          </a:solidFill>
                          <a:effectLst/>
                          <a:latin typeface="Montserrat" panose="00000500000000000000" pitchFamily="2" charset="0"/>
                          <a:ea typeface="+mn-ea"/>
                          <a:cs typeface="+mn-cs"/>
                        </a:rPr>
                        <a:t>Show &amp; Tell + Training - </a:t>
                      </a:r>
                      <a:r>
                        <a:rPr lang="en-GB" sz="1200" b="1" kern="1200" dirty="0">
                          <a:solidFill>
                            <a:schemeClr val="tx1"/>
                          </a:solidFill>
                          <a:effectLst/>
                          <a:latin typeface="Montserrat" panose="00000500000000000000" pitchFamily="2" charset="0"/>
                          <a:ea typeface="+mn-ea"/>
                          <a:cs typeface="+mn-cs"/>
                        </a:rPr>
                        <a:t>Date &amp; Time TBC</a:t>
                      </a:r>
                    </a:p>
                  </a:txBody>
                  <a:tcPr/>
                </a:tc>
                <a:tc>
                  <a:txBody>
                    <a:bodyPr/>
                    <a:lstStyle/>
                    <a:p>
                      <a:pPr algn="ctr"/>
                      <a:r>
                        <a:rPr lang="en-GB" sz="1200" b="0" dirty="0">
                          <a:solidFill>
                            <a:schemeClr val="tx1"/>
                          </a:solidFill>
                          <a:latin typeface="Montserrat" panose="00000500000000000000" pitchFamily="2" charset="0"/>
                        </a:rPr>
                        <a:t>28</a:t>
                      </a:r>
                      <a:r>
                        <a:rPr lang="en-GB" sz="1200" b="0" baseline="30000" dirty="0">
                          <a:solidFill>
                            <a:schemeClr val="tx1"/>
                          </a:solidFill>
                          <a:latin typeface="Montserrat" panose="00000500000000000000" pitchFamily="2" charset="0"/>
                        </a:rPr>
                        <a:t>th</a:t>
                      </a:r>
                      <a:r>
                        <a:rPr lang="en-GB" sz="1200" b="0" dirty="0">
                          <a:solidFill>
                            <a:schemeClr val="tx1"/>
                          </a:solidFill>
                          <a:latin typeface="Montserrat" panose="00000500000000000000" pitchFamily="2" charset="0"/>
                        </a:rPr>
                        <a:t> February 2023</a:t>
                      </a:r>
                    </a:p>
                  </a:txBody>
                  <a:tcPr/>
                </a:tc>
                <a:extLst>
                  <a:ext uri="{0D108BD9-81ED-4DB2-BD59-A6C34878D82A}">
                    <a16:rowId xmlns:a16="http://schemas.microsoft.com/office/drawing/2014/main" val="3816297132"/>
                  </a:ext>
                </a:extLst>
              </a:tr>
              <a:tr h="309562">
                <a:tc>
                  <a:txBody>
                    <a:bodyPr/>
                    <a:lstStyle/>
                    <a:p>
                      <a:r>
                        <a:rPr lang="en-GB" sz="1200" dirty="0">
                          <a:latin typeface="Montserrat" panose="00000500000000000000" pitchFamily="2" charset="0"/>
                        </a:rPr>
                        <a:t>7</a:t>
                      </a:r>
                    </a:p>
                  </a:txBody>
                  <a:tcPr/>
                </a:tc>
                <a:tc>
                  <a:txBody>
                    <a:bodyPr/>
                    <a:lstStyle/>
                    <a:p>
                      <a:r>
                        <a:rPr lang="en-GB" sz="1200" dirty="0">
                          <a:solidFill>
                            <a:schemeClr val="tx1"/>
                          </a:solidFill>
                          <a:latin typeface="Montserrat" panose="00000500000000000000" pitchFamily="2" charset="0"/>
                        </a:rPr>
                        <a:t>FS</a:t>
                      </a:r>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GB" sz="1200" kern="1200" dirty="0">
                          <a:solidFill>
                            <a:schemeClr val="tx1"/>
                          </a:solidFill>
                          <a:effectLst/>
                          <a:latin typeface="Montserrat" panose="00000500000000000000" pitchFamily="2" charset="0"/>
                          <a:ea typeface="+mn-ea"/>
                          <a:cs typeface="+mn-cs"/>
                        </a:rPr>
                        <a:t>Hand site over for content upload  </a:t>
                      </a:r>
                    </a:p>
                  </a:txBody>
                  <a:tcPr/>
                </a:tc>
                <a:tc>
                  <a:txBody>
                    <a:bodyPr/>
                    <a:lstStyle/>
                    <a:p>
                      <a:pPr algn="ctr"/>
                      <a:r>
                        <a:rPr lang="en-GB" sz="1200" b="0" dirty="0">
                          <a:solidFill>
                            <a:schemeClr val="tx1"/>
                          </a:solidFill>
                          <a:latin typeface="Montserrat" panose="00000500000000000000" pitchFamily="2" charset="0"/>
                        </a:rPr>
                        <a:t>1</a:t>
                      </a:r>
                      <a:r>
                        <a:rPr lang="en-GB" sz="1200" b="0" baseline="30000" dirty="0">
                          <a:solidFill>
                            <a:schemeClr val="tx1"/>
                          </a:solidFill>
                          <a:latin typeface="Montserrat" panose="00000500000000000000" pitchFamily="2" charset="0"/>
                        </a:rPr>
                        <a:t>st</a:t>
                      </a:r>
                      <a:r>
                        <a:rPr lang="en-GB" sz="1200" b="0" dirty="0">
                          <a:solidFill>
                            <a:schemeClr val="tx1"/>
                          </a:solidFill>
                          <a:latin typeface="Montserrat" panose="00000500000000000000" pitchFamily="2" charset="0"/>
                        </a:rPr>
                        <a:t> March 2023</a:t>
                      </a:r>
                    </a:p>
                  </a:txBody>
                  <a:tcPr/>
                </a:tc>
                <a:extLst>
                  <a:ext uri="{0D108BD9-81ED-4DB2-BD59-A6C34878D82A}">
                    <a16:rowId xmlns:a16="http://schemas.microsoft.com/office/drawing/2014/main" val="1858064088"/>
                  </a:ext>
                </a:extLst>
              </a:tr>
              <a:tr h="309562">
                <a:tc>
                  <a:txBody>
                    <a:bodyPr/>
                    <a:lstStyle/>
                    <a:p>
                      <a:r>
                        <a:rPr lang="en-GB" sz="1200" dirty="0">
                          <a:latin typeface="Montserrat" panose="00000500000000000000" pitchFamily="2" charset="0"/>
                        </a:rPr>
                        <a:t>8</a:t>
                      </a:r>
                    </a:p>
                  </a:txBody>
                  <a:tcPr/>
                </a:tc>
                <a:tc>
                  <a:txBody>
                    <a:bodyPr/>
                    <a:lstStyle/>
                    <a:p>
                      <a:r>
                        <a:rPr lang="en-GB" sz="1200" dirty="0">
                          <a:latin typeface="Montserrat" panose="00000500000000000000" pitchFamily="2" charset="0"/>
                        </a:rPr>
                        <a:t>FS</a:t>
                      </a:r>
                    </a:p>
                  </a:txBody>
                  <a:tcPr/>
                </a:tc>
                <a:tc>
                  <a:txBody>
                    <a:bodyPr/>
                    <a:lstStyle/>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sz="1200" kern="1200" dirty="0">
                          <a:solidFill>
                            <a:schemeClr val="tx1"/>
                          </a:solidFill>
                          <a:effectLst/>
                          <a:latin typeface="Montserrat" panose="00000500000000000000" pitchFamily="2" charset="0"/>
                          <a:ea typeface="+mn-ea"/>
                          <a:cs typeface="+mn-cs"/>
                        </a:rPr>
                        <a:t>   Complete content upload and hand site back for final accessibility – </a:t>
                      </a:r>
                      <a:r>
                        <a:rPr lang="en-GB" sz="1200" b="1" kern="1200" dirty="0">
                          <a:solidFill>
                            <a:schemeClr val="tx1"/>
                          </a:solidFill>
                          <a:effectLst/>
                          <a:latin typeface="Montserrat" panose="00000500000000000000" pitchFamily="2" charset="0"/>
                          <a:ea typeface="+mn-ea"/>
                          <a:cs typeface="+mn-cs"/>
                        </a:rPr>
                        <a:t>12 Weeks</a:t>
                      </a:r>
                    </a:p>
                  </a:txBody>
                  <a:tcPr/>
                </a:tc>
                <a:tc>
                  <a:txBody>
                    <a:bodyPr/>
                    <a:lstStyle/>
                    <a:p>
                      <a:pPr algn="ctr"/>
                      <a:r>
                        <a:rPr lang="en-GB" sz="1200" b="0" dirty="0">
                          <a:solidFill>
                            <a:schemeClr val="tx1"/>
                          </a:solidFill>
                          <a:latin typeface="Montserrat" panose="00000500000000000000" pitchFamily="2" charset="0"/>
                        </a:rPr>
                        <a:t>24</a:t>
                      </a:r>
                      <a:r>
                        <a:rPr lang="en-GB" sz="1200" b="0" baseline="30000" dirty="0">
                          <a:solidFill>
                            <a:schemeClr val="tx1"/>
                          </a:solidFill>
                          <a:latin typeface="Montserrat" panose="00000500000000000000" pitchFamily="2" charset="0"/>
                        </a:rPr>
                        <a:t>th</a:t>
                      </a:r>
                      <a:r>
                        <a:rPr lang="en-GB" sz="1200" b="0" dirty="0">
                          <a:solidFill>
                            <a:schemeClr val="tx1"/>
                          </a:solidFill>
                          <a:latin typeface="Montserrat" panose="00000500000000000000" pitchFamily="2" charset="0"/>
                        </a:rPr>
                        <a:t> May 2023</a:t>
                      </a:r>
                    </a:p>
                  </a:txBody>
                  <a:tcPr/>
                </a:tc>
                <a:extLst>
                  <a:ext uri="{0D108BD9-81ED-4DB2-BD59-A6C34878D82A}">
                    <a16:rowId xmlns:a16="http://schemas.microsoft.com/office/drawing/2014/main" val="3520146513"/>
                  </a:ext>
                </a:extLst>
              </a:tr>
              <a:tr h="309562">
                <a:tc>
                  <a:txBody>
                    <a:bodyPr/>
                    <a:lstStyle/>
                    <a:p>
                      <a:r>
                        <a:rPr lang="en-GB" sz="1200" dirty="0">
                          <a:latin typeface="Montserrat" panose="00000500000000000000" pitchFamily="2" charset="0"/>
                        </a:rPr>
                        <a:t>9</a:t>
                      </a:r>
                    </a:p>
                  </a:txBody>
                  <a:tcPr/>
                </a:tc>
                <a:tc>
                  <a:txBody>
                    <a:bodyPr/>
                    <a:lstStyle/>
                    <a:p>
                      <a:r>
                        <a:rPr lang="en-GB" sz="1200" dirty="0">
                          <a:latin typeface="Montserrat" panose="00000500000000000000" pitchFamily="2" charset="0"/>
                        </a:rPr>
                        <a:t>CP HT</a:t>
                      </a:r>
                    </a:p>
                  </a:txBody>
                  <a:tcPr/>
                </a:tc>
                <a:tc>
                  <a:txBody>
                    <a:bodyPr/>
                    <a:lstStyle/>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sz="1200" kern="1200" dirty="0">
                          <a:solidFill>
                            <a:schemeClr val="tx1"/>
                          </a:solidFill>
                          <a:effectLst/>
                          <a:latin typeface="Montserrat" panose="00000500000000000000" pitchFamily="2" charset="0"/>
                          <a:ea typeface="+mn-ea"/>
                          <a:cs typeface="+mn-cs"/>
                        </a:rPr>
                        <a:t>   Hand site over for UAT – 5 hours of support available</a:t>
                      </a:r>
                    </a:p>
                  </a:txBody>
                  <a:tcPr/>
                </a:tc>
                <a:tc>
                  <a:txBody>
                    <a:bodyPr/>
                    <a:lstStyle/>
                    <a:p>
                      <a:pPr algn="ctr"/>
                      <a:r>
                        <a:rPr lang="en-GB" sz="1200" b="0" dirty="0">
                          <a:solidFill>
                            <a:schemeClr val="tx1"/>
                          </a:solidFill>
                          <a:latin typeface="Montserrat" panose="00000500000000000000" pitchFamily="2" charset="0"/>
                        </a:rPr>
                        <a:t>26</a:t>
                      </a:r>
                      <a:r>
                        <a:rPr lang="en-GB" sz="1200" b="0" baseline="30000" dirty="0">
                          <a:solidFill>
                            <a:schemeClr val="tx1"/>
                          </a:solidFill>
                          <a:latin typeface="Montserrat" panose="00000500000000000000" pitchFamily="2" charset="0"/>
                        </a:rPr>
                        <a:t>th</a:t>
                      </a:r>
                      <a:r>
                        <a:rPr lang="en-GB" sz="1200" b="0" dirty="0">
                          <a:solidFill>
                            <a:schemeClr val="tx1"/>
                          </a:solidFill>
                          <a:latin typeface="Montserrat" panose="00000500000000000000" pitchFamily="2" charset="0"/>
                        </a:rPr>
                        <a:t> May 2023</a:t>
                      </a:r>
                    </a:p>
                  </a:txBody>
                  <a:tcPr/>
                </a:tc>
                <a:extLst>
                  <a:ext uri="{0D108BD9-81ED-4DB2-BD59-A6C34878D82A}">
                    <a16:rowId xmlns:a16="http://schemas.microsoft.com/office/drawing/2014/main" val="3750801575"/>
                  </a:ext>
                </a:extLst>
              </a:tr>
              <a:tr h="309562">
                <a:tc>
                  <a:txBody>
                    <a:bodyPr/>
                    <a:lstStyle/>
                    <a:p>
                      <a:r>
                        <a:rPr lang="en-GB" sz="1200" dirty="0">
                          <a:latin typeface="Montserrat" panose="00000500000000000000" pitchFamily="2" charset="0"/>
                        </a:rPr>
                        <a:t>10</a:t>
                      </a:r>
                    </a:p>
                  </a:txBody>
                  <a:tcPr/>
                </a:tc>
                <a:tc>
                  <a:txBody>
                    <a:bodyPr/>
                    <a:lstStyle/>
                    <a:p>
                      <a:r>
                        <a:rPr lang="en-GB" sz="1200" dirty="0">
                          <a:solidFill>
                            <a:schemeClr val="tx1"/>
                          </a:solidFill>
                          <a:latin typeface="Montserrat" panose="00000500000000000000" pitchFamily="2" charset="0"/>
                        </a:rPr>
                        <a:t>CP HT</a:t>
                      </a:r>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GB" sz="1200" kern="1200" dirty="0">
                          <a:solidFill>
                            <a:schemeClr val="tx1"/>
                          </a:solidFill>
                          <a:effectLst/>
                          <a:latin typeface="Montserrat" panose="00000500000000000000" pitchFamily="2" charset="0"/>
                          <a:ea typeface="+mn-ea"/>
                          <a:cs typeface="+mn-cs"/>
                        </a:rPr>
                        <a:t>Site approved for go live</a:t>
                      </a:r>
                    </a:p>
                  </a:txBody>
                  <a:tcPr/>
                </a:tc>
                <a:tc>
                  <a:txBody>
                    <a:bodyPr/>
                    <a:lstStyle/>
                    <a:p>
                      <a:pPr algn="ctr"/>
                      <a:r>
                        <a:rPr lang="en-GB" sz="1200" b="0" dirty="0">
                          <a:solidFill>
                            <a:schemeClr val="tx1"/>
                          </a:solidFill>
                          <a:latin typeface="Montserrat" panose="00000500000000000000" pitchFamily="2" charset="0"/>
                        </a:rPr>
                        <a:t>1</a:t>
                      </a:r>
                      <a:r>
                        <a:rPr lang="en-GB" sz="1200" b="0" baseline="30000" dirty="0">
                          <a:solidFill>
                            <a:schemeClr val="tx1"/>
                          </a:solidFill>
                          <a:latin typeface="Montserrat" panose="00000500000000000000" pitchFamily="2" charset="0"/>
                        </a:rPr>
                        <a:t>st</a:t>
                      </a:r>
                      <a:r>
                        <a:rPr lang="en-GB" sz="1200" b="0" dirty="0">
                          <a:solidFill>
                            <a:schemeClr val="tx1"/>
                          </a:solidFill>
                          <a:latin typeface="Montserrat" panose="00000500000000000000" pitchFamily="2" charset="0"/>
                        </a:rPr>
                        <a:t> June 2023</a:t>
                      </a:r>
                    </a:p>
                  </a:txBody>
                  <a:tcPr/>
                </a:tc>
                <a:extLst>
                  <a:ext uri="{0D108BD9-81ED-4DB2-BD59-A6C34878D82A}">
                    <a16:rowId xmlns:a16="http://schemas.microsoft.com/office/drawing/2014/main" val="3189583055"/>
                  </a:ext>
                </a:extLst>
              </a:tr>
              <a:tr h="309562">
                <a:tc>
                  <a:txBody>
                    <a:bodyPr/>
                    <a:lstStyle/>
                    <a:p>
                      <a:r>
                        <a:rPr lang="en-GB" sz="1200" dirty="0">
                          <a:latin typeface="Montserrat" panose="00000500000000000000" pitchFamily="2" charset="0"/>
                        </a:rPr>
                        <a:t>11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Montserrat" panose="00000500000000000000" pitchFamily="2" charset="0"/>
                        </a:rPr>
                        <a:t>FS/CP HT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tx1"/>
                        </a:solidFill>
                        <a:latin typeface="Montserrat" panose="00000500000000000000" pitchFamily="2" charset="0"/>
                      </a:endParaRPr>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GB" sz="1200" kern="1200" dirty="0">
                          <a:solidFill>
                            <a:schemeClr val="tx1"/>
                          </a:solidFill>
                          <a:effectLst/>
                          <a:latin typeface="Montserrat" panose="00000500000000000000" pitchFamily="2" charset="0"/>
                          <a:ea typeface="+mn-ea"/>
                          <a:cs typeface="+mn-cs"/>
                        </a:rPr>
                        <a:t>Go live – </a:t>
                      </a:r>
                      <a:r>
                        <a:rPr lang="en-GB" sz="1200" b="1" kern="1200" dirty="0">
                          <a:solidFill>
                            <a:schemeClr val="tx1"/>
                          </a:solidFill>
                          <a:effectLst/>
                          <a:latin typeface="Montserrat" panose="00000500000000000000" pitchFamily="2" charset="0"/>
                          <a:ea typeface="+mn-ea"/>
                          <a:cs typeface="+mn-cs"/>
                        </a:rPr>
                        <a:t>Domain TBC</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GB" sz="1200" kern="1200" dirty="0">
                          <a:solidFill>
                            <a:schemeClr val="tx1"/>
                          </a:solidFill>
                          <a:effectLst/>
                          <a:latin typeface="Montserrat" panose="00000500000000000000" pitchFamily="2" charset="0"/>
                          <a:ea typeface="+mn-ea"/>
                          <a:cs typeface="+mn-cs"/>
                        </a:rPr>
                        <a:t>Google analytics – CP HT to have a google registered email available or send the measurement/tracking ID from own dashboard</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GB" sz="1200" kern="1200" dirty="0">
                          <a:solidFill>
                            <a:schemeClr val="tx1"/>
                          </a:solidFill>
                          <a:effectLst/>
                          <a:latin typeface="Montserrat" panose="00000500000000000000" pitchFamily="2" charset="0"/>
                          <a:ea typeface="+mn-ea"/>
                          <a:cs typeface="+mn-cs"/>
                        </a:rPr>
                        <a:t>SSL Certificate  - </a:t>
                      </a:r>
                      <a:r>
                        <a:rPr lang="en-GB" sz="1200" b="1" kern="1200" dirty="0">
                          <a:solidFill>
                            <a:schemeClr val="tx1"/>
                          </a:solidFill>
                          <a:effectLst/>
                          <a:latin typeface="Montserrat" panose="00000500000000000000" pitchFamily="2" charset="0"/>
                          <a:ea typeface="+mn-ea"/>
                          <a:cs typeface="+mn-cs"/>
                        </a:rPr>
                        <a:t>TBC</a:t>
                      </a:r>
                      <a:endParaRPr lang="en-GB" sz="1200" kern="1200" dirty="0">
                        <a:solidFill>
                          <a:schemeClr val="tx1"/>
                        </a:solidFill>
                        <a:effectLst/>
                        <a:latin typeface="Montserrat" panose="00000500000000000000" pitchFamily="2" charset="0"/>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chemeClr val="tx1"/>
                          </a:solidFill>
                          <a:effectLst/>
                          <a:uLnTx/>
                          <a:uFillTx/>
                          <a:latin typeface="Montserrat" panose="00000500000000000000" pitchFamily="2" charset="0"/>
                          <a:ea typeface="+mn-ea"/>
                          <a:cs typeface="+mn-cs"/>
                        </a:rPr>
                        <a:t>5</a:t>
                      </a:r>
                      <a:r>
                        <a:rPr kumimoji="0" lang="en-GB" sz="1200" b="0" i="0" u="none" strike="noStrike" kern="1200" cap="none" spc="0" normalizeH="0" baseline="30000" noProof="0" dirty="0">
                          <a:ln>
                            <a:noFill/>
                          </a:ln>
                          <a:solidFill>
                            <a:schemeClr val="tx1"/>
                          </a:solidFill>
                          <a:effectLst/>
                          <a:uLnTx/>
                          <a:uFillTx/>
                          <a:latin typeface="Montserrat" panose="00000500000000000000" pitchFamily="2" charset="0"/>
                          <a:ea typeface="+mn-ea"/>
                          <a:cs typeface="+mn-cs"/>
                        </a:rPr>
                        <a:t>th</a:t>
                      </a:r>
                      <a:r>
                        <a:rPr kumimoji="0" lang="en-GB" sz="1200" b="0" i="0" u="none" strike="noStrike" kern="1200" cap="none" spc="0" normalizeH="0" baseline="0" noProof="0" dirty="0">
                          <a:ln>
                            <a:noFill/>
                          </a:ln>
                          <a:solidFill>
                            <a:schemeClr val="tx1"/>
                          </a:solidFill>
                          <a:effectLst/>
                          <a:uLnTx/>
                          <a:uFillTx/>
                          <a:latin typeface="Montserrat" panose="00000500000000000000" pitchFamily="2" charset="0"/>
                          <a:ea typeface="+mn-ea"/>
                          <a:cs typeface="+mn-cs"/>
                        </a:rPr>
                        <a:t> June 2023</a:t>
                      </a:r>
                    </a:p>
                  </a:txBody>
                  <a:tcPr/>
                </a:tc>
                <a:extLst>
                  <a:ext uri="{0D108BD9-81ED-4DB2-BD59-A6C34878D82A}">
                    <a16:rowId xmlns:a16="http://schemas.microsoft.com/office/drawing/2014/main" val="4105318767"/>
                  </a:ext>
                </a:extLst>
              </a:tr>
              <a:tr h="309562">
                <a:tc>
                  <a:txBody>
                    <a:bodyPr/>
                    <a:lstStyle/>
                    <a:p>
                      <a:r>
                        <a:rPr lang="en-GB" sz="1200" dirty="0">
                          <a:latin typeface="Montserrat" panose="00000500000000000000" pitchFamily="2" charset="0"/>
                        </a:rPr>
                        <a:t>12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FS/CP HT</a:t>
                      </a:r>
                      <a:endParaRPr lang="en-GB" sz="1200" dirty="0">
                        <a:latin typeface="Montserrat" panose="00000500000000000000" pitchFamily="2" charset="0"/>
                      </a:endParaRPr>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GB" sz="1200" b="0" dirty="0">
                          <a:solidFill>
                            <a:schemeClr val="tx1"/>
                          </a:solidFill>
                          <a:latin typeface="Montserrat" panose="00000500000000000000" pitchFamily="2" charset="0"/>
                        </a:rPr>
                        <a:t>Production support handover call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chemeClr val="tx1"/>
                          </a:solidFill>
                          <a:effectLst/>
                          <a:uLnTx/>
                          <a:uFillTx/>
                          <a:latin typeface="Montserrat" panose="00000500000000000000" pitchFamily="2" charset="0"/>
                          <a:ea typeface="+mn-ea"/>
                          <a:cs typeface="+mn-cs"/>
                        </a:rPr>
                        <a:t>6</a:t>
                      </a:r>
                      <a:r>
                        <a:rPr kumimoji="0" lang="en-GB" sz="1200" b="0" i="0" u="none" strike="noStrike" kern="1200" cap="none" spc="0" normalizeH="0" baseline="30000" noProof="0" dirty="0">
                          <a:ln>
                            <a:noFill/>
                          </a:ln>
                          <a:solidFill>
                            <a:schemeClr val="tx1"/>
                          </a:solidFill>
                          <a:effectLst/>
                          <a:uLnTx/>
                          <a:uFillTx/>
                          <a:latin typeface="Montserrat" panose="00000500000000000000" pitchFamily="2" charset="0"/>
                          <a:ea typeface="+mn-ea"/>
                          <a:cs typeface="+mn-cs"/>
                        </a:rPr>
                        <a:t>th</a:t>
                      </a:r>
                      <a:r>
                        <a:rPr kumimoji="0" lang="en-GB" sz="1200" b="0" i="0" u="none" strike="noStrike" kern="1200" cap="none" spc="0" normalizeH="0" baseline="0" noProof="0" dirty="0">
                          <a:ln>
                            <a:noFill/>
                          </a:ln>
                          <a:solidFill>
                            <a:schemeClr val="tx1"/>
                          </a:solidFill>
                          <a:effectLst/>
                          <a:uLnTx/>
                          <a:uFillTx/>
                          <a:latin typeface="Montserrat" panose="00000500000000000000" pitchFamily="2" charset="0"/>
                          <a:ea typeface="+mn-ea"/>
                          <a:cs typeface="+mn-cs"/>
                        </a:rPr>
                        <a:t> June 2023</a:t>
                      </a:r>
                    </a:p>
                  </a:txBody>
                  <a:tcPr/>
                </a:tc>
                <a:extLst>
                  <a:ext uri="{0D108BD9-81ED-4DB2-BD59-A6C34878D82A}">
                    <a16:rowId xmlns:a16="http://schemas.microsoft.com/office/drawing/2014/main" val="1527197080"/>
                  </a:ext>
                </a:extLst>
              </a:tr>
              <a:tr h="309562">
                <a:tc>
                  <a:txBody>
                    <a:bodyPr/>
                    <a:lstStyle/>
                    <a:p>
                      <a:r>
                        <a:rPr lang="en-GB" sz="1200" dirty="0">
                          <a:latin typeface="Montserrat" panose="00000500000000000000" pitchFamily="2" charset="0"/>
                        </a:rPr>
                        <a:t>13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Montserrat" panose="00000500000000000000" pitchFamily="2" charset="0"/>
                        </a:rPr>
                        <a:t>FS</a:t>
                      </a:r>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GB" sz="1200" b="0" kern="1200" dirty="0">
                          <a:solidFill>
                            <a:schemeClr val="tx1"/>
                          </a:solidFill>
                          <a:effectLst/>
                          <a:latin typeface="Montserrat" panose="00000500000000000000" pitchFamily="2" charset="0"/>
                          <a:ea typeface="+mn-ea"/>
                          <a:cs typeface="+mn-cs"/>
                        </a:rPr>
                        <a:t>End of warranty period – 5 hours support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chemeClr val="tx1"/>
                          </a:solidFill>
                          <a:effectLst/>
                          <a:uLnTx/>
                          <a:uFillTx/>
                          <a:latin typeface="Montserrat" panose="00000500000000000000" pitchFamily="2" charset="0"/>
                          <a:ea typeface="+mn-ea"/>
                          <a:cs typeface="+mn-cs"/>
                        </a:rPr>
                        <a:t>12</a:t>
                      </a:r>
                      <a:r>
                        <a:rPr kumimoji="0" lang="en-GB" sz="1200" b="0" i="0" u="none" strike="noStrike" kern="1200" cap="none" spc="0" normalizeH="0" baseline="30000" noProof="0" dirty="0">
                          <a:ln>
                            <a:noFill/>
                          </a:ln>
                          <a:solidFill>
                            <a:schemeClr val="tx1"/>
                          </a:solidFill>
                          <a:effectLst/>
                          <a:uLnTx/>
                          <a:uFillTx/>
                          <a:latin typeface="Montserrat" panose="00000500000000000000" pitchFamily="2" charset="0"/>
                          <a:ea typeface="+mn-ea"/>
                          <a:cs typeface="+mn-cs"/>
                        </a:rPr>
                        <a:t>th</a:t>
                      </a:r>
                      <a:r>
                        <a:rPr kumimoji="0" lang="en-GB" sz="1200" b="0" i="0" u="none" strike="noStrike" kern="1200" cap="none" spc="0" normalizeH="0" baseline="0" noProof="0" dirty="0">
                          <a:ln>
                            <a:noFill/>
                          </a:ln>
                          <a:solidFill>
                            <a:schemeClr val="tx1"/>
                          </a:solidFill>
                          <a:effectLst/>
                          <a:uLnTx/>
                          <a:uFillTx/>
                          <a:latin typeface="Montserrat" panose="00000500000000000000" pitchFamily="2" charset="0"/>
                          <a:ea typeface="+mn-ea"/>
                          <a:cs typeface="+mn-cs"/>
                        </a:rPr>
                        <a:t> June 2023</a:t>
                      </a:r>
                    </a:p>
                  </a:txBody>
                  <a:tcPr/>
                </a:tc>
                <a:extLst>
                  <a:ext uri="{0D108BD9-81ED-4DB2-BD59-A6C34878D82A}">
                    <a16:rowId xmlns:a16="http://schemas.microsoft.com/office/drawing/2014/main" val="3238271673"/>
                  </a:ext>
                </a:extLst>
              </a:tr>
            </a:tbl>
          </a:graphicData>
        </a:graphic>
      </p:graphicFrame>
    </p:spTree>
    <p:extLst>
      <p:ext uri="{BB962C8B-B14F-4D97-AF65-F5344CB8AC3E}">
        <p14:creationId xmlns:p14="http://schemas.microsoft.com/office/powerpoint/2010/main" val="2516061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6167" y="325144"/>
            <a:ext cx="10515600" cy="1325563"/>
          </a:xfrm>
        </p:spPr>
        <p:txBody>
          <a:bodyPr/>
          <a:lstStyle/>
          <a:p>
            <a:r>
              <a:rPr lang="en-GB" dirty="0">
                <a:latin typeface="Montserrat" panose="00000500000000000000" pitchFamily="2" charset="0"/>
              </a:rPr>
              <a:t>Change Control Process</a:t>
            </a:r>
          </a:p>
        </p:txBody>
      </p:sp>
      <p:sp>
        <p:nvSpPr>
          <p:cNvPr id="5" name="Rectangle 4"/>
          <p:cNvSpPr/>
          <p:nvPr/>
        </p:nvSpPr>
        <p:spPr>
          <a:xfrm>
            <a:off x="2871788" y="3373438"/>
            <a:ext cx="914400" cy="5933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t>Change actioned</a:t>
            </a:r>
          </a:p>
        </p:txBody>
      </p:sp>
      <p:sp>
        <p:nvSpPr>
          <p:cNvPr id="6" name="Rectangle 5"/>
          <p:cNvSpPr/>
          <p:nvPr/>
        </p:nvSpPr>
        <p:spPr>
          <a:xfrm>
            <a:off x="6935381" y="328773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t>Service Manager Advises Client of estimate</a:t>
            </a:r>
          </a:p>
        </p:txBody>
      </p:sp>
      <p:sp>
        <p:nvSpPr>
          <p:cNvPr id="7" name="Rectangle 6"/>
          <p:cNvSpPr/>
          <p:nvPr/>
        </p:nvSpPr>
        <p:spPr>
          <a:xfrm>
            <a:off x="8515384" y="4661899"/>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t>PO Raised by Client (if applicable)</a:t>
            </a:r>
          </a:p>
        </p:txBody>
      </p:sp>
      <p:sp>
        <p:nvSpPr>
          <p:cNvPr id="8" name="Rectangle 7"/>
          <p:cNvSpPr/>
          <p:nvPr/>
        </p:nvSpPr>
        <p:spPr>
          <a:xfrm>
            <a:off x="5180556" y="4610528"/>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t>CR Closed</a:t>
            </a:r>
          </a:p>
        </p:txBody>
      </p:sp>
      <p:sp>
        <p:nvSpPr>
          <p:cNvPr id="9" name="Rectangle 8"/>
          <p:cNvSpPr/>
          <p:nvPr/>
        </p:nvSpPr>
        <p:spPr>
          <a:xfrm>
            <a:off x="8515384" y="328773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t>IA &amp; Estimating Completed</a:t>
            </a:r>
          </a:p>
        </p:txBody>
      </p:sp>
      <p:sp>
        <p:nvSpPr>
          <p:cNvPr id="10" name="Rectangle 9"/>
          <p:cNvSpPr/>
          <p:nvPr/>
        </p:nvSpPr>
        <p:spPr>
          <a:xfrm>
            <a:off x="8515384" y="1925638"/>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t>IA Scheduled</a:t>
            </a:r>
          </a:p>
        </p:txBody>
      </p:sp>
      <p:sp>
        <p:nvSpPr>
          <p:cNvPr id="11" name="Rectangle 10"/>
          <p:cNvSpPr/>
          <p:nvPr/>
        </p:nvSpPr>
        <p:spPr>
          <a:xfrm>
            <a:off x="6935381" y="1925353"/>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t>Service Manager Engaged</a:t>
            </a:r>
          </a:p>
        </p:txBody>
      </p:sp>
      <p:sp>
        <p:nvSpPr>
          <p:cNvPr id="12" name="Rectangle 11"/>
          <p:cNvSpPr/>
          <p:nvPr/>
        </p:nvSpPr>
        <p:spPr>
          <a:xfrm>
            <a:off x="4803775" y="1925638"/>
            <a:ext cx="1492923"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t>Advise</a:t>
            </a:r>
            <a:r>
              <a:rPr lang="en-US"/>
              <a:t> </a:t>
            </a:r>
            <a:r>
              <a:rPr lang="en-US" sz="1200"/>
              <a:t>client IA to be completed</a:t>
            </a:r>
          </a:p>
        </p:txBody>
      </p:sp>
      <p:sp>
        <p:nvSpPr>
          <p:cNvPr id="13" name="Rectangle 12"/>
          <p:cNvSpPr/>
          <p:nvPr/>
        </p:nvSpPr>
        <p:spPr>
          <a:xfrm>
            <a:off x="677863" y="1900238"/>
            <a:ext cx="1595302"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t>Requirement</a:t>
            </a:r>
            <a:r>
              <a:rPr lang="en-US"/>
              <a:t> </a:t>
            </a:r>
            <a:r>
              <a:rPr lang="en-US" sz="1200"/>
              <a:t>change raised</a:t>
            </a:r>
          </a:p>
        </p:txBody>
      </p:sp>
      <p:sp>
        <p:nvSpPr>
          <p:cNvPr id="14" name="Diamond 13"/>
          <p:cNvSpPr/>
          <p:nvPr/>
        </p:nvSpPr>
        <p:spPr>
          <a:xfrm>
            <a:off x="6588125" y="4610100"/>
            <a:ext cx="1506569" cy="927100"/>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t>Client Approval</a:t>
            </a:r>
          </a:p>
        </p:txBody>
      </p:sp>
      <p:sp>
        <p:nvSpPr>
          <p:cNvPr id="15" name="Diamond 14"/>
          <p:cNvSpPr/>
          <p:nvPr/>
        </p:nvSpPr>
        <p:spPr>
          <a:xfrm>
            <a:off x="2749731" y="1925353"/>
            <a:ext cx="1158875" cy="952928"/>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t>In</a:t>
            </a:r>
            <a:r>
              <a:rPr lang="en-US"/>
              <a:t> </a:t>
            </a:r>
            <a:r>
              <a:rPr lang="en-US" sz="1200"/>
              <a:t>scope</a:t>
            </a:r>
          </a:p>
        </p:txBody>
      </p:sp>
      <p:cxnSp>
        <p:nvCxnSpPr>
          <p:cNvPr id="16" name="Straight Arrow Connector 15"/>
          <p:cNvCxnSpPr/>
          <p:nvPr/>
        </p:nvCxnSpPr>
        <p:spPr>
          <a:xfrm>
            <a:off x="6308133" y="2394396"/>
            <a:ext cx="657456" cy="2569"/>
          </a:xfrm>
          <a:prstGeom prst="straightConnector1">
            <a:avLst/>
          </a:prstGeom>
          <a:ln>
            <a:headEnd type="none"/>
            <a:tailEnd type="none"/>
          </a:ln>
        </p:spPr>
        <p:style>
          <a:lnRef idx="2">
            <a:schemeClr val="accent1">
              <a:shade val="50000"/>
            </a:schemeClr>
          </a:lnRef>
          <a:fillRef idx="1">
            <a:schemeClr val="accent1"/>
          </a:fillRef>
          <a:effectRef idx="0">
            <a:schemeClr val="accent1"/>
          </a:effectRef>
          <a:fontRef idx="minor">
            <a:schemeClr val="lt1"/>
          </a:fontRef>
        </p:style>
      </p:cxnSp>
      <p:cxnSp>
        <p:nvCxnSpPr>
          <p:cNvPr id="17" name="Straight Arrow Connector 16"/>
          <p:cNvCxnSpPr/>
          <p:nvPr/>
        </p:nvCxnSpPr>
        <p:spPr>
          <a:xfrm>
            <a:off x="8965036" y="2808482"/>
            <a:ext cx="2249" cy="516276"/>
          </a:xfrm>
          <a:prstGeom prst="straightConnector1">
            <a:avLst/>
          </a:prstGeom>
          <a:ln>
            <a:headEnd type="none"/>
            <a:tailEnd type="none"/>
          </a:ln>
        </p:spPr>
        <p:style>
          <a:lnRef idx="2">
            <a:schemeClr val="accent1">
              <a:shade val="50000"/>
            </a:schemeClr>
          </a:lnRef>
          <a:fillRef idx="1">
            <a:schemeClr val="accent1"/>
          </a:fillRef>
          <a:effectRef idx="0">
            <a:schemeClr val="accent1"/>
          </a:effectRef>
          <a:fontRef idx="minor">
            <a:schemeClr val="lt1"/>
          </a:fontRef>
        </p:style>
      </p:cxnSp>
      <p:cxnSp>
        <p:nvCxnSpPr>
          <p:cNvPr id="18" name="Straight Arrow Connector 17"/>
          <p:cNvCxnSpPr/>
          <p:nvPr/>
        </p:nvCxnSpPr>
        <p:spPr>
          <a:xfrm>
            <a:off x="2272649" y="2400533"/>
            <a:ext cx="477595" cy="2569"/>
          </a:xfrm>
          <a:prstGeom prst="straightConnector1">
            <a:avLst/>
          </a:prstGeom>
          <a:ln>
            <a:headEnd type="none"/>
            <a:tailEnd type="none"/>
          </a:ln>
        </p:spPr>
        <p:style>
          <a:lnRef idx="2">
            <a:schemeClr val="accent1">
              <a:shade val="50000"/>
            </a:schemeClr>
          </a:lnRef>
          <a:fillRef idx="1">
            <a:schemeClr val="accent1"/>
          </a:fillRef>
          <a:effectRef idx="0">
            <a:schemeClr val="accent1"/>
          </a:effectRef>
          <a:fontRef idx="minor">
            <a:schemeClr val="lt1"/>
          </a:fontRef>
        </p:style>
      </p:cxnSp>
      <p:cxnSp>
        <p:nvCxnSpPr>
          <p:cNvPr id="19" name="Straight Arrow Connector 18"/>
          <p:cNvCxnSpPr/>
          <p:nvPr/>
        </p:nvCxnSpPr>
        <p:spPr>
          <a:xfrm flipV="1">
            <a:off x="7834304" y="2381269"/>
            <a:ext cx="721691" cy="10274"/>
          </a:xfrm>
          <a:prstGeom prst="straightConnector1">
            <a:avLst/>
          </a:prstGeom>
          <a:ln>
            <a:headEnd type="none"/>
            <a:tailEnd type="none"/>
          </a:ln>
        </p:spPr>
        <p:style>
          <a:lnRef idx="2">
            <a:schemeClr val="accent1">
              <a:shade val="50000"/>
            </a:schemeClr>
          </a:lnRef>
          <a:fillRef idx="1">
            <a:schemeClr val="accent1"/>
          </a:fillRef>
          <a:effectRef idx="0">
            <a:schemeClr val="accent1"/>
          </a:effectRef>
          <a:fontRef idx="minor">
            <a:schemeClr val="lt1"/>
          </a:fontRef>
        </p:style>
      </p:cxnSp>
      <p:cxnSp>
        <p:nvCxnSpPr>
          <p:cNvPr id="20" name="Straight Arrow Connector 19"/>
          <p:cNvCxnSpPr/>
          <p:nvPr/>
        </p:nvCxnSpPr>
        <p:spPr>
          <a:xfrm flipH="1">
            <a:off x="3315575" y="2870318"/>
            <a:ext cx="10599" cy="541959"/>
          </a:xfrm>
          <a:prstGeom prst="straightConnector1">
            <a:avLst/>
          </a:prstGeom>
          <a:ln>
            <a:headEnd type="none"/>
            <a:tailEnd type="none"/>
          </a:ln>
        </p:spPr>
        <p:style>
          <a:lnRef idx="2">
            <a:schemeClr val="accent1">
              <a:shade val="50000"/>
            </a:schemeClr>
          </a:lnRef>
          <a:fillRef idx="1">
            <a:schemeClr val="accent1"/>
          </a:fillRef>
          <a:effectRef idx="0">
            <a:schemeClr val="accent1"/>
          </a:effectRef>
          <a:fontRef idx="minor">
            <a:schemeClr val="lt1"/>
          </a:fontRef>
        </p:style>
      </p:cxnSp>
      <p:cxnSp>
        <p:nvCxnSpPr>
          <p:cNvPr id="21" name="Straight Arrow Connector 20"/>
          <p:cNvCxnSpPr/>
          <p:nvPr/>
        </p:nvCxnSpPr>
        <p:spPr>
          <a:xfrm>
            <a:off x="3918061" y="2400549"/>
            <a:ext cx="901552" cy="2569"/>
          </a:xfrm>
          <a:prstGeom prst="straightConnector1">
            <a:avLst/>
          </a:prstGeom>
          <a:ln>
            <a:headEnd type="none"/>
            <a:tailEnd type="none"/>
          </a:ln>
        </p:spPr>
        <p:style>
          <a:lnRef idx="2">
            <a:schemeClr val="accent1">
              <a:shade val="50000"/>
            </a:schemeClr>
          </a:lnRef>
          <a:fillRef idx="1">
            <a:schemeClr val="accent1"/>
          </a:fillRef>
          <a:effectRef idx="0">
            <a:schemeClr val="accent1"/>
          </a:effectRef>
          <a:fontRef idx="minor">
            <a:schemeClr val="lt1"/>
          </a:fontRef>
        </p:style>
      </p:cxnSp>
      <p:sp>
        <p:nvSpPr>
          <p:cNvPr id="22" name="TextBox 21"/>
          <p:cNvSpPr txBox="1"/>
          <p:nvPr/>
        </p:nvSpPr>
        <p:spPr>
          <a:xfrm>
            <a:off x="3084324" y="2966638"/>
            <a:ext cx="456398" cy="277813"/>
          </a:xfrm>
          <a:prstGeom prst="rect">
            <a:avLst/>
          </a:prstGeom>
        </p:spPr>
        <p:txBody>
          <a:bodyPr rtlCol="0">
            <a:spAutoFit/>
          </a:bodyPr>
          <a:lstStyle/>
          <a:p>
            <a:pPr algn="ctr"/>
            <a:r>
              <a:rPr lang="en-US" sz="1200"/>
              <a:t>Yes</a:t>
            </a:r>
          </a:p>
        </p:txBody>
      </p:sp>
      <p:sp>
        <p:nvSpPr>
          <p:cNvPr id="23" name="TextBox 22"/>
          <p:cNvSpPr txBox="1"/>
          <p:nvPr/>
        </p:nvSpPr>
        <p:spPr>
          <a:xfrm>
            <a:off x="6170613" y="4899025"/>
            <a:ext cx="392081" cy="277813"/>
          </a:xfrm>
          <a:prstGeom prst="rect">
            <a:avLst/>
          </a:prstGeom>
        </p:spPr>
        <p:txBody>
          <a:bodyPr rtlCol="0">
            <a:spAutoFit/>
          </a:bodyPr>
          <a:lstStyle/>
          <a:p>
            <a:pPr algn="ctr"/>
            <a:r>
              <a:rPr lang="en-US" sz="1200"/>
              <a:t>No</a:t>
            </a:r>
          </a:p>
        </p:txBody>
      </p:sp>
      <p:sp>
        <p:nvSpPr>
          <p:cNvPr id="24" name="Rectangle 23"/>
          <p:cNvSpPr/>
          <p:nvPr/>
        </p:nvSpPr>
        <p:spPr>
          <a:xfrm>
            <a:off x="8515384" y="5869112"/>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t>CR Scheduled into Project</a:t>
            </a:r>
          </a:p>
        </p:txBody>
      </p:sp>
      <p:sp>
        <p:nvSpPr>
          <p:cNvPr id="25" name="TextBox 24"/>
          <p:cNvSpPr txBox="1"/>
          <p:nvPr/>
        </p:nvSpPr>
        <p:spPr>
          <a:xfrm>
            <a:off x="8080112" y="4892675"/>
            <a:ext cx="417776" cy="277813"/>
          </a:xfrm>
          <a:prstGeom prst="rect">
            <a:avLst/>
          </a:prstGeom>
        </p:spPr>
        <p:txBody>
          <a:bodyPr rtlCol="0">
            <a:spAutoFit/>
          </a:bodyPr>
          <a:lstStyle/>
          <a:p>
            <a:pPr algn="ctr"/>
            <a:r>
              <a:rPr lang="en-US" sz="1200"/>
              <a:t>Yes</a:t>
            </a:r>
          </a:p>
        </p:txBody>
      </p:sp>
      <p:sp>
        <p:nvSpPr>
          <p:cNvPr id="26" name="TextBox 25"/>
          <p:cNvSpPr txBox="1"/>
          <p:nvPr/>
        </p:nvSpPr>
        <p:spPr>
          <a:xfrm>
            <a:off x="4142887" y="2259548"/>
            <a:ext cx="456398" cy="276999"/>
          </a:xfrm>
          <a:prstGeom prst="rect">
            <a:avLst/>
          </a:prstGeom>
        </p:spPr>
        <p:txBody>
          <a:bodyPr rtlCol="0">
            <a:spAutoFit/>
          </a:bodyPr>
          <a:lstStyle/>
          <a:p>
            <a:pPr algn="ctr"/>
            <a:r>
              <a:rPr lang="en-US" sz="1200"/>
              <a:t>No</a:t>
            </a:r>
          </a:p>
        </p:txBody>
      </p:sp>
      <p:cxnSp>
        <p:nvCxnSpPr>
          <p:cNvPr id="27" name="Straight Arrow Connector 26"/>
          <p:cNvCxnSpPr/>
          <p:nvPr/>
        </p:nvCxnSpPr>
        <p:spPr>
          <a:xfrm flipV="1">
            <a:off x="7834304" y="3662399"/>
            <a:ext cx="721691" cy="10274"/>
          </a:xfrm>
          <a:prstGeom prst="straightConnector1">
            <a:avLst/>
          </a:prstGeom>
          <a:ln>
            <a:headEnd type="none"/>
            <a:tailEnd type="none"/>
          </a:ln>
        </p:spPr>
        <p:style>
          <a:lnRef idx="2">
            <a:schemeClr val="accent1">
              <a:shade val="50000"/>
            </a:schemeClr>
          </a:lnRef>
          <a:fillRef idx="1">
            <a:schemeClr val="accent1"/>
          </a:fillRef>
          <a:effectRef idx="0">
            <a:schemeClr val="accent1"/>
          </a:effectRef>
          <a:fontRef idx="minor">
            <a:schemeClr val="lt1"/>
          </a:fontRef>
        </p:style>
      </p:cxnSp>
      <p:cxnSp>
        <p:nvCxnSpPr>
          <p:cNvPr id="28" name="Straight Arrow Connector 27"/>
          <p:cNvCxnSpPr/>
          <p:nvPr/>
        </p:nvCxnSpPr>
        <p:spPr>
          <a:xfrm>
            <a:off x="7346110" y="4135348"/>
            <a:ext cx="2249" cy="516276"/>
          </a:xfrm>
          <a:prstGeom prst="straightConnector1">
            <a:avLst/>
          </a:prstGeom>
          <a:ln>
            <a:headEnd type="none"/>
            <a:tailEnd type="none"/>
          </a:ln>
        </p:spPr>
        <p:style>
          <a:lnRef idx="2">
            <a:schemeClr val="accent1">
              <a:shade val="50000"/>
            </a:schemeClr>
          </a:lnRef>
          <a:fillRef idx="1">
            <a:schemeClr val="accent1"/>
          </a:fillRef>
          <a:effectRef idx="0">
            <a:schemeClr val="accent1"/>
          </a:effectRef>
          <a:fontRef idx="minor">
            <a:schemeClr val="lt1"/>
          </a:fontRef>
        </p:style>
      </p:cxnSp>
      <p:cxnSp>
        <p:nvCxnSpPr>
          <p:cNvPr id="29" name="Straight Arrow Connector 28"/>
          <p:cNvCxnSpPr/>
          <p:nvPr/>
        </p:nvCxnSpPr>
        <p:spPr>
          <a:xfrm flipV="1">
            <a:off x="6093967" y="5075008"/>
            <a:ext cx="516137" cy="10273"/>
          </a:xfrm>
          <a:prstGeom prst="straightConnector1">
            <a:avLst/>
          </a:prstGeom>
          <a:ln>
            <a:headEnd type="none"/>
            <a:tailEnd type="none"/>
          </a:ln>
        </p:spPr>
        <p:style>
          <a:lnRef idx="2">
            <a:schemeClr val="accent1">
              <a:shade val="50000"/>
            </a:schemeClr>
          </a:lnRef>
          <a:fillRef idx="1">
            <a:schemeClr val="accent1"/>
          </a:fillRef>
          <a:effectRef idx="0">
            <a:schemeClr val="accent1"/>
          </a:effectRef>
          <a:fontRef idx="minor">
            <a:schemeClr val="lt1"/>
          </a:fontRef>
        </p:style>
      </p:cxnSp>
      <p:cxnSp>
        <p:nvCxnSpPr>
          <p:cNvPr id="30" name="Straight Arrow Connector 29"/>
          <p:cNvCxnSpPr/>
          <p:nvPr/>
        </p:nvCxnSpPr>
        <p:spPr>
          <a:xfrm>
            <a:off x="8081678" y="5072457"/>
            <a:ext cx="439054" cy="2569"/>
          </a:xfrm>
          <a:prstGeom prst="straightConnector1">
            <a:avLst/>
          </a:prstGeom>
          <a:ln>
            <a:headEnd type="none"/>
            <a:tailEnd type="none"/>
          </a:ln>
        </p:spPr>
        <p:style>
          <a:lnRef idx="2">
            <a:schemeClr val="accent1">
              <a:shade val="50000"/>
            </a:schemeClr>
          </a:lnRef>
          <a:fillRef idx="1">
            <a:schemeClr val="accent1"/>
          </a:fillRef>
          <a:effectRef idx="0">
            <a:schemeClr val="accent1"/>
          </a:effectRef>
          <a:fontRef idx="minor">
            <a:schemeClr val="lt1"/>
          </a:fontRef>
        </p:style>
      </p:cxnSp>
      <p:cxnSp>
        <p:nvCxnSpPr>
          <p:cNvPr id="31" name="Straight Arrow Connector 30"/>
          <p:cNvCxnSpPr/>
          <p:nvPr/>
        </p:nvCxnSpPr>
        <p:spPr>
          <a:xfrm>
            <a:off x="8965037" y="5547617"/>
            <a:ext cx="2249" cy="323636"/>
          </a:xfrm>
          <a:prstGeom prst="straightConnector1">
            <a:avLst/>
          </a:prstGeom>
          <a:ln>
            <a:headEnd type="none"/>
            <a:tailEnd type="none"/>
          </a:ln>
        </p:spPr>
        <p:style>
          <a:lnRef idx="2">
            <a:schemeClr val="accent1">
              <a:shade val="50000"/>
            </a:schemeClr>
          </a:lnRef>
          <a:fillRef idx="1">
            <a:schemeClr val="accent1"/>
          </a:fillRef>
          <a:effectRef idx="0">
            <a:schemeClr val="accent1"/>
          </a:effectRef>
          <a:fontRef idx="minor">
            <a:schemeClr val="lt1"/>
          </a:fontRef>
        </p:style>
      </p:cxnSp>
      <p:pic>
        <p:nvPicPr>
          <p:cNvPr id="32" name="Picture 2" descr="02899eac-a030-4e16-a7b4-a1be75ac2105">
            <a:extLst>
              <a:ext uri="{FF2B5EF4-FFF2-40B4-BE49-F238E27FC236}">
                <a16:creationId xmlns:a16="http://schemas.microsoft.com/office/drawing/2014/main" id="{DC588078-3CD2-4EC6-BA2F-45CD35AE0F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22819" y="6321157"/>
            <a:ext cx="123825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60604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Montserrat" panose="00000500000000000000" pitchFamily="2" charset="0"/>
              </a:rPr>
              <a:t>Project Tools</a:t>
            </a:r>
            <a:r>
              <a:rPr lang="en-GB" dirty="0"/>
              <a:t>	</a:t>
            </a:r>
          </a:p>
        </p:txBody>
      </p:sp>
      <p:sp>
        <p:nvSpPr>
          <p:cNvPr id="3" name="Content Placeholder 2"/>
          <p:cNvSpPr>
            <a:spLocks noGrp="1"/>
          </p:cNvSpPr>
          <p:nvPr>
            <p:ph idx="1"/>
          </p:nvPr>
        </p:nvSpPr>
        <p:spPr>
          <a:xfrm>
            <a:off x="838200" y="1484243"/>
            <a:ext cx="10515600" cy="4687957"/>
          </a:xfrm>
        </p:spPr>
        <p:txBody>
          <a:bodyPr vert="horz" lIns="91440" tIns="45720" rIns="91440" bIns="45720" rtlCol="0" anchor="t">
            <a:normAutofit/>
          </a:bodyPr>
          <a:lstStyle/>
          <a:p>
            <a:r>
              <a:rPr lang="en-GB" sz="1400" dirty="0">
                <a:latin typeface="Montserrat" panose="00000500000000000000" pitchFamily="2" charset="0"/>
              </a:rPr>
              <a:t>Frank promotes the use of ‘Basecamp’.</a:t>
            </a:r>
          </a:p>
          <a:p>
            <a:r>
              <a:rPr lang="en-GB" sz="1400" dirty="0">
                <a:latin typeface="Montserrat" panose="00000500000000000000" pitchFamily="2" charset="0"/>
              </a:rPr>
              <a:t>Basecamp allows both FS &amp; CP HT to communicate within one area meaning that we mitigate the risk of losing information via the use of normal email.</a:t>
            </a:r>
          </a:p>
          <a:p>
            <a:r>
              <a:rPr lang="en-GB" sz="1400" dirty="0">
                <a:latin typeface="Montserrat" panose="00000500000000000000" pitchFamily="2" charset="0"/>
              </a:rPr>
              <a:t>All documents and content is to be uploaded by CP HT into their project space within Basecamp.</a:t>
            </a:r>
            <a:endParaRPr lang="en-GB" sz="1400" dirty="0">
              <a:latin typeface="Montserrat" panose="00000500000000000000" pitchFamily="2" charset="0"/>
              <a:cs typeface="Calibri"/>
            </a:endParaRPr>
          </a:p>
          <a:p>
            <a:r>
              <a:rPr lang="en-GB" sz="1400" dirty="0">
                <a:latin typeface="Montserrat" panose="00000500000000000000" pitchFamily="2" charset="0"/>
              </a:rPr>
              <a:t>The following persons have been allocated access and further colleagues can be added by FS on request:</a:t>
            </a:r>
          </a:p>
          <a:p>
            <a:endParaRPr lang="en-GB" sz="2400" dirty="0"/>
          </a:p>
        </p:txBody>
      </p:sp>
      <p:pic>
        <p:nvPicPr>
          <p:cNvPr id="6" name="Picture 2" descr="02899eac-a030-4e16-a7b4-a1be75ac2105">
            <a:extLst>
              <a:ext uri="{FF2B5EF4-FFF2-40B4-BE49-F238E27FC236}">
                <a16:creationId xmlns:a16="http://schemas.microsoft.com/office/drawing/2014/main" id="{E0113A27-B222-49CC-AD80-43D69D16EB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22819" y="6321157"/>
            <a:ext cx="123825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Table 4">
            <a:extLst>
              <a:ext uri="{FF2B5EF4-FFF2-40B4-BE49-F238E27FC236}">
                <a16:creationId xmlns:a16="http://schemas.microsoft.com/office/drawing/2014/main" id="{5EAC9D14-9284-E0DE-338B-9AC4F6A9A601}"/>
              </a:ext>
            </a:extLst>
          </p:cNvPr>
          <p:cNvGraphicFramePr>
            <a:graphicFrameLocks noGrp="1"/>
          </p:cNvGraphicFramePr>
          <p:nvPr>
            <p:extLst>
              <p:ext uri="{D42A27DB-BD31-4B8C-83A1-F6EECF244321}">
                <p14:modId xmlns:p14="http://schemas.microsoft.com/office/powerpoint/2010/main" val="951479940"/>
              </p:ext>
            </p:extLst>
          </p:nvPr>
        </p:nvGraphicFramePr>
        <p:xfrm>
          <a:off x="838200" y="3271961"/>
          <a:ext cx="3092777" cy="741680"/>
        </p:xfrm>
        <a:graphic>
          <a:graphicData uri="http://schemas.openxmlformats.org/drawingml/2006/table">
            <a:tbl>
              <a:tblPr firstRow="1" bandRow="1">
                <a:tableStyleId>{5C22544A-7EE6-4342-B048-85BDC9FD1C3A}</a:tableStyleId>
              </a:tblPr>
              <a:tblGrid>
                <a:gridCol w="3092777">
                  <a:extLst>
                    <a:ext uri="{9D8B030D-6E8A-4147-A177-3AD203B41FA5}">
                      <a16:colId xmlns:a16="http://schemas.microsoft.com/office/drawing/2014/main" val="3986644561"/>
                    </a:ext>
                  </a:extLst>
                </a:gridCol>
              </a:tblGrid>
              <a:tr h="370840">
                <a:tc>
                  <a:txBody>
                    <a:bodyPr/>
                    <a:lstStyle/>
                    <a:p>
                      <a:r>
                        <a:rPr lang="en-GB" dirty="0">
                          <a:latin typeface="Montserrat" panose="00000500000000000000" pitchFamily="2" charset="0"/>
                        </a:rPr>
                        <a:t>Basecamp Members</a:t>
                      </a:r>
                    </a:p>
                  </a:txBody>
                  <a:tcPr/>
                </a:tc>
                <a:extLst>
                  <a:ext uri="{0D108BD9-81ED-4DB2-BD59-A6C34878D82A}">
                    <a16:rowId xmlns:a16="http://schemas.microsoft.com/office/drawing/2014/main" val="3605690604"/>
                  </a:ext>
                </a:extLst>
              </a:tr>
              <a:tr h="370840">
                <a:tc>
                  <a:txBody>
                    <a:bodyPr/>
                    <a:lstStyle/>
                    <a:p>
                      <a:r>
                        <a:rPr lang="en-GB" dirty="0" err="1">
                          <a:latin typeface="Montserrat" panose="00000500000000000000" pitchFamily="2" charset="0"/>
                        </a:rPr>
                        <a:t>Bhesme</a:t>
                      </a:r>
                      <a:r>
                        <a:rPr lang="en-GB" dirty="0">
                          <a:latin typeface="Montserrat" panose="00000500000000000000" pitchFamily="2" charset="0"/>
                        </a:rPr>
                        <a:t> </a:t>
                      </a:r>
                      <a:r>
                        <a:rPr lang="en-GB" dirty="0" err="1">
                          <a:latin typeface="Montserrat" panose="00000500000000000000" pitchFamily="2" charset="0"/>
                        </a:rPr>
                        <a:t>Nimo</a:t>
                      </a:r>
                      <a:endParaRPr lang="en-GB" dirty="0">
                        <a:latin typeface="Montserrat" panose="00000500000000000000" pitchFamily="2" charset="0"/>
                      </a:endParaRPr>
                    </a:p>
                  </a:txBody>
                  <a:tcPr/>
                </a:tc>
                <a:extLst>
                  <a:ext uri="{0D108BD9-81ED-4DB2-BD59-A6C34878D82A}">
                    <a16:rowId xmlns:a16="http://schemas.microsoft.com/office/drawing/2014/main" val="3228489805"/>
                  </a:ext>
                </a:extLst>
              </a:tr>
            </a:tbl>
          </a:graphicData>
        </a:graphic>
      </p:graphicFrame>
    </p:spTree>
    <p:extLst>
      <p:ext uri="{BB962C8B-B14F-4D97-AF65-F5344CB8AC3E}">
        <p14:creationId xmlns:p14="http://schemas.microsoft.com/office/powerpoint/2010/main" val="26142766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Montserrat" panose="00000500000000000000" pitchFamily="2" charset="0"/>
              </a:rPr>
              <a:t>Retrospective</a:t>
            </a:r>
            <a:r>
              <a:rPr lang="en-GB" dirty="0"/>
              <a:t>	</a:t>
            </a:r>
          </a:p>
        </p:txBody>
      </p:sp>
      <p:sp>
        <p:nvSpPr>
          <p:cNvPr id="3" name="Content Placeholder 2"/>
          <p:cNvSpPr>
            <a:spLocks noGrp="1"/>
          </p:cNvSpPr>
          <p:nvPr>
            <p:ph idx="1"/>
          </p:nvPr>
        </p:nvSpPr>
        <p:spPr>
          <a:xfrm>
            <a:off x="838200" y="1820862"/>
            <a:ext cx="10515600" cy="4351338"/>
          </a:xfrm>
        </p:spPr>
        <p:txBody>
          <a:bodyPr vert="horz" lIns="91440" tIns="45720" rIns="91440" bIns="45720" rtlCol="0" anchor="t">
            <a:normAutofit/>
          </a:bodyPr>
          <a:lstStyle/>
          <a:p>
            <a:r>
              <a:rPr lang="en-GB" sz="1400" dirty="0">
                <a:latin typeface="Montserrat" panose="00000500000000000000" pitchFamily="2" charset="0"/>
              </a:rPr>
              <a:t>Frank are passionate about continually improving the service we offer to our clients. One of the most effective ways for us to achieve this objective is to carry out a retrospective review of the project following Go Live.</a:t>
            </a:r>
          </a:p>
          <a:p>
            <a:pPr marL="0" indent="0">
              <a:buNone/>
            </a:pPr>
            <a:endParaRPr lang="en-GB" sz="1400" dirty="0">
              <a:latin typeface="Montserrat" panose="00000500000000000000" pitchFamily="2" charset="0"/>
            </a:endParaRPr>
          </a:p>
          <a:p>
            <a:r>
              <a:rPr lang="en-GB" sz="1400" dirty="0">
                <a:latin typeface="Montserrat" panose="00000500000000000000" pitchFamily="2" charset="0"/>
              </a:rPr>
              <a:t>Frank recommends that any feedback, which can wait until the end of the project, is gathered as it arises by CP HT.</a:t>
            </a:r>
            <a:endParaRPr lang="en-GB" sz="1400" b="0" baseline="0" dirty="0">
              <a:latin typeface="Montserrat" panose="00000500000000000000" pitchFamily="2" charset="0"/>
              <a:cs typeface="Calibri"/>
            </a:endParaRPr>
          </a:p>
          <a:p>
            <a:pPr marL="0" indent="0">
              <a:buNone/>
            </a:pPr>
            <a:endParaRPr lang="en-GB" sz="1400" dirty="0">
              <a:latin typeface="Montserrat" panose="00000500000000000000" pitchFamily="2" charset="0"/>
            </a:endParaRPr>
          </a:p>
          <a:p>
            <a:r>
              <a:rPr lang="en-GB" sz="1400" dirty="0">
                <a:latin typeface="Montserrat" panose="00000500000000000000" pitchFamily="2" charset="0"/>
              </a:rPr>
              <a:t>A mutually convenient meeting will be scheduled to review the feedback.</a:t>
            </a:r>
          </a:p>
        </p:txBody>
      </p:sp>
      <p:pic>
        <p:nvPicPr>
          <p:cNvPr id="5" name="Picture 2" descr="02899eac-a030-4e16-a7b4-a1be75ac2105">
            <a:extLst>
              <a:ext uri="{FF2B5EF4-FFF2-40B4-BE49-F238E27FC236}">
                <a16:creationId xmlns:a16="http://schemas.microsoft.com/office/drawing/2014/main" id="{A009AADD-6A24-41E9-B909-260A18B8D8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22819" y="6321157"/>
            <a:ext cx="123825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90514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Montserrat" panose="00000500000000000000" pitchFamily="2" charset="0"/>
              </a:rPr>
              <a:t>Outstanding Discussion/Decision</a:t>
            </a:r>
          </a:p>
        </p:txBody>
      </p:sp>
      <p:sp>
        <p:nvSpPr>
          <p:cNvPr id="3" name="Content Placeholder 2"/>
          <p:cNvSpPr>
            <a:spLocks noGrp="1"/>
          </p:cNvSpPr>
          <p:nvPr>
            <p:ph idx="1"/>
          </p:nvPr>
        </p:nvSpPr>
        <p:spPr>
          <a:xfrm>
            <a:off x="838200" y="1820862"/>
            <a:ext cx="10515600" cy="4351338"/>
          </a:xfrm>
        </p:spPr>
        <p:txBody>
          <a:bodyPr vert="horz" lIns="91440" tIns="45720" rIns="91440" bIns="45720" rtlCol="0" anchor="t">
            <a:normAutofit/>
          </a:bodyPr>
          <a:lstStyle/>
          <a:p>
            <a:pPr marL="0" indent="0">
              <a:buNone/>
            </a:pPr>
            <a:r>
              <a:rPr lang="en-GB" sz="1400" b="1" i="1" dirty="0">
                <a:latin typeface="Montserrat" panose="00000500000000000000" pitchFamily="2" charset="0"/>
              </a:rPr>
              <a:t>*See Open Actions</a:t>
            </a:r>
          </a:p>
          <a:p>
            <a:pPr marL="0" indent="0">
              <a:buNone/>
            </a:pPr>
            <a:endParaRPr lang="en-GB" sz="2400" dirty="0"/>
          </a:p>
          <a:p>
            <a:pPr marL="0" indent="0">
              <a:buNone/>
            </a:pPr>
            <a:endParaRPr lang="en-GB" sz="2400" dirty="0"/>
          </a:p>
          <a:p>
            <a:endParaRPr lang="en-GB" sz="2000" dirty="0"/>
          </a:p>
        </p:txBody>
      </p:sp>
      <p:pic>
        <p:nvPicPr>
          <p:cNvPr id="5" name="Picture 2" descr="02899eac-a030-4e16-a7b4-a1be75ac2105">
            <a:extLst>
              <a:ext uri="{FF2B5EF4-FFF2-40B4-BE49-F238E27FC236}">
                <a16:creationId xmlns:a16="http://schemas.microsoft.com/office/drawing/2014/main" id="{82A5C4D8-50A7-46F6-A580-0D6713E4F0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22819" y="6321157"/>
            <a:ext cx="123825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743369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Montserrat" panose="00000500000000000000" pitchFamily="2" charset="0"/>
              </a:rPr>
              <a:t>Glossary of Terms</a:t>
            </a:r>
          </a:p>
        </p:txBody>
      </p:sp>
      <p:sp>
        <p:nvSpPr>
          <p:cNvPr id="3" name="Content Placeholder 2"/>
          <p:cNvSpPr>
            <a:spLocks noGrp="1"/>
          </p:cNvSpPr>
          <p:nvPr>
            <p:ph idx="1"/>
          </p:nvPr>
        </p:nvSpPr>
        <p:spPr>
          <a:xfrm>
            <a:off x="838200" y="1820862"/>
            <a:ext cx="10515600" cy="4351338"/>
          </a:xfrm>
        </p:spPr>
        <p:txBody>
          <a:bodyPr>
            <a:normAutofit/>
          </a:bodyPr>
          <a:lstStyle/>
          <a:p>
            <a:pPr marL="0" indent="0">
              <a:buNone/>
            </a:pPr>
            <a:endParaRPr lang="en-GB" sz="2400"/>
          </a:p>
          <a:p>
            <a:pPr marL="0" indent="0">
              <a:buNone/>
            </a:pPr>
            <a:endParaRPr lang="en-GB" sz="2400"/>
          </a:p>
          <a:p>
            <a:pPr marL="0" indent="0">
              <a:buNone/>
            </a:pPr>
            <a:endParaRPr lang="en-GB" sz="2400"/>
          </a:p>
          <a:p>
            <a:endParaRPr lang="en-GB" sz="2000"/>
          </a:p>
        </p:txBody>
      </p:sp>
      <p:graphicFrame>
        <p:nvGraphicFramePr>
          <p:cNvPr id="4" name="Table 3"/>
          <p:cNvGraphicFramePr>
            <a:graphicFrameLocks noGrp="1"/>
          </p:cNvGraphicFramePr>
          <p:nvPr>
            <p:extLst>
              <p:ext uri="{D42A27DB-BD31-4B8C-83A1-F6EECF244321}">
                <p14:modId xmlns:p14="http://schemas.microsoft.com/office/powerpoint/2010/main" val="3549386603"/>
              </p:ext>
            </p:extLst>
          </p:nvPr>
        </p:nvGraphicFramePr>
        <p:xfrm>
          <a:off x="838200" y="1690688"/>
          <a:ext cx="9389882" cy="3794387"/>
        </p:xfrm>
        <a:graphic>
          <a:graphicData uri="http://schemas.openxmlformats.org/drawingml/2006/table">
            <a:tbl>
              <a:tblPr firstRow="1" bandRow="1">
                <a:tableStyleId>{5C22544A-7EE6-4342-B048-85BDC9FD1C3A}</a:tableStyleId>
              </a:tblPr>
              <a:tblGrid>
                <a:gridCol w="1603342">
                  <a:extLst>
                    <a:ext uri="{9D8B030D-6E8A-4147-A177-3AD203B41FA5}">
                      <a16:colId xmlns:a16="http://schemas.microsoft.com/office/drawing/2014/main" val="2825260755"/>
                    </a:ext>
                  </a:extLst>
                </a:gridCol>
                <a:gridCol w="7786540">
                  <a:extLst>
                    <a:ext uri="{9D8B030D-6E8A-4147-A177-3AD203B41FA5}">
                      <a16:colId xmlns:a16="http://schemas.microsoft.com/office/drawing/2014/main" val="168945110"/>
                    </a:ext>
                  </a:extLst>
                </a:gridCol>
              </a:tblGrid>
              <a:tr h="370840">
                <a:tc>
                  <a:txBody>
                    <a:bodyPr/>
                    <a:lstStyle/>
                    <a:p>
                      <a:r>
                        <a:rPr lang="en-GB" dirty="0">
                          <a:latin typeface="Montserrat" panose="00000500000000000000" pitchFamily="2" charset="0"/>
                        </a:rPr>
                        <a:t>Acronym</a:t>
                      </a:r>
                    </a:p>
                  </a:txBody>
                  <a:tcPr/>
                </a:tc>
                <a:tc>
                  <a:txBody>
                    <a:bodyPr/>
                    <a:lstStyle/>
                    <a:p>
                      <a:r>
                        <a:rPr lang="en-GB">
                          <a:latin typeface="Montserrat" panose="00000500000000000000" pitchFamily="2" charset="0"/>
                        </a:rPr>
                        <a:t>Description</a:t>
                      </a:r>
                    </a:p>
                  </a:txBody>
                  <a:tcPr/>
                </a:tc>
                <a:extLst>
                  <a:ext uri="{0D108BD9-81ED-4DB2-BD59-A6C34878D82A}">
                    <a16:rowId xmlns:a16="http://schemas.microsoft.com/office/drawing/2014/main" val="661399396"/>
                  </a:ext>
                </a:extLst>
              </a:tr>
              <a:tr h="370840">
                <a:tc>
                  <a:txBody>
                    <a:bodyPr/>
                    <a:lstStyle/>
                    <a:p>
                      <a:r>
                        <a:rPr lang="en-GB">
                          <a:latin typeface="Montserrat" panose="00000500000000000000" pitchFamily="2" charset="0"/>
                        </a:rPr>
                        <a:t>IA</a:t>
                      </a:r>
                    </a:p>
                  </a:txBody>
                  <a:tcPr/>
                </a:tc>
                <a:tc>
                  <a:txBody>
                    <a:bodyPr/>
                    <a:lstStyle/>
                    <a:p>
                      <a:r>
                        <a:rPr lang="en-GB">
                          <a:latin typeface="Montserrat" panose="00000500000000000000" pitchFamily="2" charset="0"/>
                        </a:rPr>
                        <a:t>Impact Assessment</a:t>
                      </a:r>
                    </a:p>
                  </a:txBody>
                  <a:tcPr/>
                </a:tc>
                <a:extLst>
                  <a:ext uri="{0D108BD9-81ED-4DB2-BD59-A6C34878D82A}">
                    <a16:rowId xmlns:a16="http://schemas.microsoft.com/office/drawing/2014/main" val="3357648851"/>
                  </a:ext>
                </a:extLst>
              </a:tr>
              <a:tr h="403597">
                <a:tc>
                  <a:txBody>
                    <a:bodyPr/>
                    <a:lstStyle/>
                    <a:p>
                      <a:r>
                        <a:rPr lang="en-GB">
                          <a:latin typeface="Montserrat" panose="00000500000000000000" pitchFamily="2" charset="0"/>
                        </a:rPr>
                        <a:t>URL</a:t>
                      </a:r>
                    </a:p>
                  </a:txBody>
                  <a:tcPr/>
                </a:tc>
                <a:tc>
                  <a:txBody>
                    <a:bodyPr/>
                    <a:lstStyle/>
                    <a:p>
                      <a:r>
                        <a:rPr lang="en-GB">
                          <a:latin typeface="Montserrat" panose="00000500000000000000" pitchFamily="2" charset="0"/>
                        </a:rPr>
                        <a:t>Uniform Resource Locator</a:t>
                      </a:r>
                    </a:p>
                  </a:txBody>
                  <a:tcPr/>
                </a:tc>
                <a:extLst>
                  <a:ext uri="{0D108BD9-81ED-4DB2-BD59-A6C34878D82A}">
                    <a16:rowId xmlns:a16="http://schemas.microsoft.com/office/drawing/2014/main" val="1079470258"/>
                  </a:ext>
                </a:extLst>
              </a:tr>
              <a:tr h="424070">
                <a:tc>
                  <a:txBody>
                    <a:bodyPr/>
                    <a:lstStyle/>
                    <a:p>
                      <a:r>
                        <a:rPr lang="en-GB" sz="1800" b="0" baseline="0" dirty="0">
                          <a:solidFill>
                            <a:schemeClr val="tx1"/>
                          </a:solidFill>
                          <a:latin typeface="Montserrat" panose="00000500000000000000" pitchFamily="2" charset="0"/>
                        </a:rPr>
                        <a:t>CP HT</a:t>
                      </a:r>
                      <a:endParaRPr lang="en-GB" dirty="0">
                        <a:solidFill>
                          <a:schemeClr val="tx1"/>
                        </a:solidFill>
                        <a:latin typeface="Montserrat" panose="00000500000000000000" pitchFamily="2" charset="0"/>
                      </a:endParaRPr>
                    </a:p>
                  </a:txBody>
                  <a:tcPr/>
                </a:tc>
                <a:tc>
                  <a:txBody>
                    <a:bodyPr/>
                    <a:lstStyle/>
                    <a:p>
                      <a:r>
                        <a:rPr lang="en-GB" sz="1800" b="0" baseline="0" dirty="0">
                          <a:solidFill>
                            <a:schemeClr val="tx1"/>
                          </a:solidFill>
                          <a:latin typeface="Montserrat" panose="00000500000000000000" pitchFamily="2" charset="0"/>
                        </a:rPr>
                        <a:t>Cambridgeshire &amp; Peterborough Healthier Together</a:t>
                      </a:r>
                      <a:endParaRPr lang="en-GB" dirty="0">
                        <a:solidFill>
                          <a:schemeClr val="tx1"/>
                        </a:solidFill>
                        <a:latin typeface="Montserrat" panose="00000500000000000000" pitchFamily="2" charset="0"/>
                      </a:endParaRPr>
                    </a:p>
                  </a:txBody>
                  <a:tcPr/>
                </a:tc>
                <a:extLst>
                  <a:ext uri="{0D108BD9-81ED-4DB2-BD59-A6C34878D82A}">
                    <a16:rowId xmlns:a16="http://schemas.microsoft.com/office/drawing/2014/main" val="3578678493"/>
                  </a:ext>
                </a:extLst>
              </a:tr>
              <a:tr h="370840">
                <a:tc>
                  <a:txBody>
                    <a:bodyPr/>
                    <a:lstStyle/>
                    <a:p>
                      <a:r>
                        <a:rPr lang="en-GB">
                          <a:latin typeface="Montserrat" panose="00000500000000000000" pitchFamily="2" charset="0"/>
                        </a:rPr>
                        <a:t>FS</a:t>
                      </a:r>
                    </a:p>
                  </a:txBody>
                  <a:tcPr/>
                </a:tc>
                <a:tc>
                  <a:txBody>
                    <a:bodyPr/>
                    <a:lstStyle/>
                    <a:p>
                      <a:r>
                        <a:rPr lang="en-GB">
                          <a:latin typeface="Montserrat" panose="00000500000000000000" pitchFamily="2" charset="0"/>
                        </a:rPr>
                        <a:t>Frank Studio</a:t>
                      </a:r>
                    </a:p>
                  </a:txBody>
                  <a:tcPr/>
                </a:tc>
                <a:extLst>
                  <a:ext uri="{0D108BD9-81ED-4DB2-BD59-A6C34878D82A}">
                    <a16:rowId xmlns:a16="http://schemas.microsoft.com/office/drawing/2014/main" val="975857277"/>
                  </a:ext>
                </a:extLst>
              </a:tr>
              <a:tr h="370840">
                <a:tc>
                  <a:txBody>
                    <a:bodyPr/>
                    <a:lstStyle/>
                    <a:p>
                      <a:r>
                        <a:rPr lang="en-GB">
                          <a:latin typeface="Montserrat" panose="00000500000000000000" pitchFamily="2" charset="0"/>
                        </a:rPr>
                        <a:t>UAT</a:t>
                      </a:r>
                    </a:p>
                  </a:txBody>
                  <a:tcPr/>
                </a:tc>
                <a:tc>
                  <a:txBody>
                    <a:bodyPr/>
                    <a:lstStyle/>
                    <a:p>
                      <a:r>
                        <a:rPr lang="en-GB">
                          <a:latin typeface="Montserrat" panose="00000500000000000000" pitchFamily="2" charset="0"/>
                        </a:rPr>
                        <a:t>User Acceptance Testing</a:t>
                      </a:r>
                    </a:p>
                  </a:txBody>
                  <a:tcPr/>
                </a:tc>
                <a:extLst>
                  <a:ext uri="{0D108BD9-81ED-4DB2-BD59-A6C34878D82A}">
                    <a16:rowId xmlns:a16="http://schemas.microsoft.com/office/drawing/2014/main" val="2470785772"/>
                  </a:ext>
                </a:extLst>
              </a:tr>
              <a:tr h="370840">
                <a:tc>
                  <a:txBody>
                    <a:bodyPr/>
                    <a:lstStyle/>
                    <a:p>
                      <a:r>
                        <a:rPr lang="en-GB">
                          <a:latin typeface="Montserrat" panose="00000500000000000000" pitchFamily="2" charset="0"/>
                        </a:rPr>
                        <a:t>CMS</a:t>
                      </a:r>
                    </a:p>
                  </a:txBody>
                  <a:tcPr/>
                </a:tc>
                <a:tc>
                  <a:txBody>
                    <a:bodyPr/>
                    <a:lstStyle/>
                    <a:p>
                      <a:r>
                        <a:rPr lang="en-GB">
                          <a:latin typeface="Montserrat" panose="00000500000000000000" pitchFamily="2" charset="0"/>
                        </a:rPr>
                        <a:t>Content Management System</a:t>
                      </a:r>
                    </a:p>
                  </a:txBody>
                  <a:tcPr/>
                </a:tc>
                <a:extLst>
                  <a:ext uri="{0D108BD9-81ED-4DB2-BD59-A6C34878D82A}">
                    <a16:rowId xmlns:a16="http://schemas.microsoft.com/office/drawing/2014/main" val="2499807215"/>
                  </a:ext>
                </a:extLst>
              </a:tr>
              <a:tr h="370840">
                <a:tc>
                  <a:txBody>
                    <a:bodyPr/>
                    <a:lstStyle/>
                    <a:p>
                      <a:r>
                        <a:rPr lang="en-GB">
                          <a:latin typeface="Montserrat" panose="00000500000000000000" pitchFamily="2" charset="0"/>
                        </a:rPr>
                        <a:t>CR</a:t>
                      </a:r>
                    </a:p>
                  </a:txBody>
                  <a:tcPr/>
                </a:tc>
                <a:tc>
                  <a:txBody>
                    <a:bodyPr/>
                    <a:lstStyle/>
                    <a:p>
                      <a:r>
                        <a:rPr lang="en-GB">
                          <a:latin typeface="Montserrat" panose="00000500000000000000" pitchFamily="2" charset="0"/>
                        </a:rPr>
                        <a:t>Change Request</a:t>
                      </a:r>
                    </a:p>
                  </a:txBody>
                  <a:tcPr/>
                </a:tc>
                <a:extLst>
                  <a:ext uri="{0D108BD9-81ED-4DB2-BD59-A6C34878D82A}">
                    <a16:rowId xmlns:a16="http://schemas.microsoft.com/office/drawing/2014/main" val="3254914373"/>
                  </a:ext>
                </a:extLst>
              </a:tr>
              <a:tr h="370840">
                <a:tc>
                  <a:txBody>
                    <a:bodyPr/>
                    <a:lstStyle/>
                    <a:p>
                      <a:r>
                        <a:rPr lang="en-GB">
                          <a:latin typeface="Montserrat" panose="00000500000000000000" pitchFamily="2" charset="0"/>
                        </a:rPr>
                        <a:t>PO</a:t>
                      </a:r>
                    </a:p>
                  </a:txBody>
                  <a:tcPr/>
                </a:tc>
                <a:tc>
                  <a:txBody>
                    <a:bodyPr/>
                    <a:lstStyle/>
                    <a:p>
                      <a:r>
                        <a:rPr lang="en-GB">
                          <a:latin typeface="Montserrat" panose="00000500000000000000" pitchFamily="2" charset="0"/>
                        </a:rPr>
                        <a:t>Purchase</a:t>
                      </a:r>
                      <a:r>
                        <a:rPr lang="en-GB" baseline="0">
                          <a:latin typeface="Montserrat" panose="00000500000000000000" pitchFamily="2" charset="0"/>
                        </a:rPr>
                        <a:t> Order</a:t>
                      </a:r>
                      <a:endParaRPr lang="en-GB">
                        <a:latin typeface="Montserrat" panose="00000500000000000000" pitchFamily="2" charset="0"/>
                      </a:endParaRPr>
                    </a:p>
                  </a:txBody>
                  <a:tcPr/>
                </a:tc>
                <a:extLst>
                  <a:ext uri="{0D108BD9-81ED-4DB2-BD59-A6C34878D82A}">
                    <a16:rowId xmlns:a16="http://schemas.microsoft.com/office/drawing/2014/main" val="2488783740"/>
                  </a:ext>
                </a:extLst>
              </a:tr>
              <a:tr h="370840">
                <a:tc>
                  <a:txBody>
                    <a:bodyPr/>
                    <a:lstStyle/>
                    <a:p>
                      <a:r>
                        <a:rPr lang="en-GB">
                          <a:latin typeface="Montserrat" panose="00000500000000000000" pitchFamily="2" charset="0"/>
                        </a:rPr>
                        <a:t>FSP</a:t>
                      </a:r>
                    </a:p>
                  </a:txBody>
                  <a:tcPr/>
                </a:tc>
                <a:tc>
                  <a:txBody>
                    <a:bodyPr/>
                    <a:lstStyle/>
                    <a:p>
                      <a:r>
                        <a:rPr lang="en-GB" dirty="0">
                          <a:latin typeface="Montserrat" panose="00000500000000000000" pitchFamily="2" charset="0"/>
                        </a:rPr>
                        <a:t>Functional Specification</a:t>
                      </a:r>
                    </a:p>
                  </a:txBody>
                  <a:tcPr/>
                </a:tc>
                <a:extLst>
                  <a:ext uri="{0D108BD9-81ED-4DB2-BD59-A6C34878D82A}">
                    <a16:rowId xmlns:a16="http://schemas.microsoft.com/office/drawing/2014/main" val="3279550650"/>
                  </a:ext>
                </a:extLst>
              </a:tr>
            </a:tbl>
          </a:graphicData>
        </a:graphic>
      </p:graphicFrame>
      <p:pic>
        <p:nvPicPr>
          <p:cNvPr id="6" name="Picture 2" descr="02899eac-a030-4e16-a7b4-a1be75ac2105">
            <a:extLst>
              <a:ext uri="{FF2B5EF4-FFF2-40B4-BE49-F238E27FC236}">
                <a16:creationId xmlns:a16="http://schemas.microsoft.com/office/drawing/2014/main" id="{928AF66E-D548-4A5C-8BBD-4649EAE5A1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22819" y="6321157"/>
            <a:ext cx="123825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869500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7347"/>
          </a:xfrm>
        </p:spPr>
        <p:txBody>
          <a:bodyPr/>
          <a:lstStyle/>
          <a:p>
            <a:r>
              <a:rPr lang="en-GB" dirty="0">
                <a:latin typeface="Montserrat" panose="00000500000000000000" pitchFamily="2" charset="0"/>
              </a:rPr>
              <a:t>Frank Contacts</a:t>
            </a:r>
          </a:p>
        </p:txBody>
      </p:sp>
      <p:graphicFrame>
        <p:nvGraphicFramePr>
          <p:cNvPr id="4" name="Table 3"/>
          <p:cNvGraphicFramePr>
            <a:graphicFrameLocks noGrp="1"/>
          </p:cNvGraphicFramePr>
          <p:nvPr>
            <p:extLst>
              <p:ext uri="{D42A27DB-BD31-4B8C-83A1-F6EECF244321}">
                <p14:modId xmlns:p14="http://schemas.microsoft.com/office/powerpoint/2010/main" val="744582589"/>
              </p:ext>
            </p:extLst>
          </p:nvPr>
        </p:nvGraphicFramePr>
        <p:xfrm>
          <a:off x="2032000" y="1311429"/>
          <a:ext cx="8128000" cy="4173214"/>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964826459"/>
                    </a:ext>
                  </a:extLst>
                </a:gridCol>
                <a:gridCol w="4064000">
                  <a:extLst>
                    <a:ext uri="{9D8B030D-6E8A-4147-A177-3AD203B41FA5}">
                      <a16:colId xmlns:a16="http://schemas.microsoft.com/office/drawing/2014/main" val="4139428805"/>
                    </a:ext>
                  </a:extLst>
                </a:gridCol>
              </a:tblGrid>
              <a:tr h="375143">
                <a:tc>
                  <a:txBody>
                    <a:bodyPr/>
                    <a:lstStyle/>
                    <a:p>
                      <a:r>
                        <a:rPr lang="en-GB">
                          <a:latin typeface="Montserrat" panose="00000500000000000000" pitchFamily="2" charset="0"/>
                        </a:rPr>
                        <a:t>Name</a:t>
                      </a:r>
                    </a:p>
                  </a:txBody>
                  <a:tcPr/>
                </a:tc>
                <a:tc>
                  <a:txBody>
                    <a:bodyPr/>
                    <a:lstStyle/>
                    <a:p>
                      <a:r>
                        <a:rPr lang="en-GB">
                          <a:latin typeface="Montserrat" panose="00000500000000000000" pitchFamily="2" charset="0"/>
                        </a:rPr>
                        <a:t>Details</a:t>
                      </a:r>
                    </a:p>
                  </a:txBody>
                  <a:tcPr/>
                </a:tc>
                <a:extLst>
                  <a:ext uri="{0D108BD9-81ED-4DB2-BD59-A6C34878D82A}">
                    <a16:rowId xmlns:a16="http://schemas.microsoft.com/office/drawing/2014/main" val="2259475866"/>
                  </a:ext>
                </a:extLst>
              </a:tr>
              <a:tr h="613568">
                <a:tc>
                  <a:txBody>
                    <a:bodyPr/>
                    <a:lstStyle/>
                    <a:p>
                      <a:r>
                        <a:rPr lang="en-GB" dirty="0">
                          <a:solidFill>
                            <a:schemeClr val="tx1"/>
                          </a:solidFill>
                          <a:latin typeface="Montserrat" panose="00000500000000000000" pitchFamily="2" charset="0"/>
                        </a:rPr>
                        <a:t>Megan Cooper</a:t>
                      </a:r>
                    </a:p>
                  </a:txBody>
                  <a:tcPr/>
                </a:tc>
                <a:tc>
                  <a:txBody>
                    <a:bodyPr/>
                    <a:lstStyle/>
                    <a:p>
                      <a:r>
                        <a:rPr lang="en-GB" dirty="0">
                          <a:latin typeface="Montserrat" panose="00000500000000000000" pitchFamily="2" charset="0"/>
                          <a:hlinkClick r:id="rId2"/>
                        </a:rPr>
                        <a:t>megan@frankdesignltd.co.uk</a:t>
                      </a:r>
                      <a:endParaRPr lang="en-GB" dirty="0">
                        <a:latin typeface="Montserrat" panose="00000500000000000000" pitchFamily="2" charset="0"/>
                      </a:endParaRPr>
                    </a:p>
                    <a:p>
                      <a:r>
                        <a:rPr lang="en-GB" sz="1800" kern="1200" dirty="0">
                          <a:solidFill>
                            <a:schemeClr val="dk1"/>
                          </a:solidFill>
                          <a:effectLst/>
                          <a:latin typeface="Montserrat" panose="00000500000000000000" pitchFamily="2" charset="0"/>
                          <a:ea typeface="+mn-ea"/>
                          <a:cs typeface="+mn-cs"/>
                        </a:rPr>
                        <a:t>0161 955 3502</a:t>
                      </a:r>
                    </a:p>
                  </a:txBody>
                  <a:tcPr/>
                </a:tc>
                <a:extLst>
                  <a:ext uri="{0D108BD9-81ED-4DB2-BD59-A6C34878D82A}">
                    <a16:rowId xmlns:a16="http://schemas.microsoft.com/office/drawing/2014/main" val="1610349973"/>
                  </a:ext>
                </a:extLst>
              </a:tr>
              <a:tr h="925011">
                <a:tc>
                  <a:txBody>
                    <a:bodyPr/>
                    <a:lstStyle/>
                    <a:p>
                      <a:r>
                        <a:rPr lang="en-GB" dirty="0">
                          <a:solidFill>
                            <a:schemeClr val="tx1"/>
                          </a:solidFill>
                          <a:latin typeface="Montserrat" panose="00000500000000000000" pitchFamily="2" charset="0"/>
                        </a:rPr>
                        <a:t>Mike Smith</a:t>
                      </a:r>
                    </a:p>
                  </a:txBody>
                  <a:tcPr/>
                </a:tc>
                <a:tc>
                  <a:txBody>
                    <a:bodyPr/>
                    <a:lstStyle/>
                    <a:p>
                      <a:r>
                        <a:rPr lang="en-GB" dirty="0">
                          <a:latin typeface="Montserrat" panose="00000500000000000000" pitchFamily="2" charset="0"/>
                          <a:hlinkClick r:id="rId2"/>
                        </a:rPr>
                        <a:t>mike@frankdesignltd.co.uk</a:t>
                      </a:r>
                      <a:endParaRPr lang="en-GB" dirty="0">
                        <a:latin typeface="Montserrat" panose="00000500000000000000" pitchFamily="2" charset="0"/>
                      </a:endParaRPr>
                    </a:p>
                    <a:p>
                      <a:r>
                        <a:rPr lang="en-GB" sz="1800" kern="1200" dirty="0">
                          <a:solidFill>
                            <a:schemeClr val="dk1"/>
                          </a:solidFill>
                          <a:effectLst/>
                          <a:latin typeface="Montserrat" panose="00000500000000000000" pitchFamily="2" charset="0"/>
                          <a:ea typeface="+mn-ea"/>
                          <a:cs typeface="+mn-cs"/>
                        </a:rPr>
                        <a:t>0161 955 3502</a:t>
                      </a:r>
                    </a:p>
                    <a:p>
                      <a:r>
                        <a:rPr lang="en-GB" dirty="0">
                          <a:latin typeface="Montserrat" panose="00000500000000000000" pitchFamily="2" charset="0"/>
                        </a:rPr>
                        <a:t>Mobile: 07584045979</a:t>
                      </a:r>
                    </a:p>
                  </a:txBody>
                  <a:tcPr/>
                </a:tc>
                <a:extLst>
                  <a:ext uri="{0D108BD9-81ED-4DB2-BD59-A6C34878D82A}">
                    <a16:rowId xmlns:a16="http://schemas.microsoft.com/office/drawing/2014/main" val="1534942037"/>
                  </a:ext>
                </a:extLst>
              </a:tr>
              <a:tr h="660461">
                <a:tc>
                  <a:txBody>
                    <a:bodyPr/>
                    <a:lstStyle/>
                    <a:p>
                      <a:r>
                        <a:rPr lang="en-GB" dirty="0">
                          <a:solidFill>
                            <a:schemeClr val="tx1"/>
                          </a:solidFill>
                          <a:latin typeface="Montserrat" panose="00000500000000000000" pitchFamily="2" charset="0"/>
                        </a:rPr>
                        <a:t>Harry </a:t>
                      </a:r>
                      <a:r>
                        <a:rPr lang="en-GB" dirty="0" err="1">
                          <a:solidFill>
                            <a:schemeClr val="tx1"/>
                          </a:solidFill>
                          <a:latin typeface="Montserrat" panose="00000500000000000000" pitchFamily="2" charset="0"/>
                        </a:rPr>
                        <a:t>Gopsill</a:t>
                      </a:r>
                      <a:endParaRPr lang="en-GB" dirty="0">
                        <a:solidFill>
                          <a:schemeClr val="tx1"/>
                        </a:solidFill>
                        <a:latin typeface="Montserrat" panose="00000500000000000000" pitchFamily="2" charset="0"/>
                      </a:endParaRPr>
                    </a:p>
                  </a:txBody>
                  <a:tcPr/>
                </a:tc>
                <a:tc>
                  <a:txBody>
                    <a:bodyPr/>
                    <a:lstStyle/>
                    <a:p>
                      <a:r>
                        <a:rPr lang="en-GB" dirty="0">
                          <a:latin typeface="Montserrat" panose="00000500000000000000" pitchFamily="2" charset="0"/>
                          <a:hlinkClick r:id="rId2"/>
                        </a:rPr>
                        <a:t>harry@frankdesignltd.co.uk</a:t>
                      </a:r>
                      <a:endParaRPr lang="en-GB" dirty="0">
                        <a:latin typeface="Montserrat" panose="00000500000000000000" pitchFamily="2" charset="0"/>
                      </a:endParaRPr>
                    </a:p>
                    <a:p>
                      <a:r>
                        <a:rPr lang="en-GB" sz="1800" kern="1200" dirty="0">
                          <a:solidFill>
                            <a:schemeClr val="dk1"/>
                          </a:solidFill>
                          <a:effectLst/>
                          <a:latin typeface="Montserrat" panose="00000500000000000000" pitchFamily="2" charset="0"/>
                          <a:ea typeface="+mn-ea"/>
                          <a:cs typeface="+mn-cs"/>
                        </a:rPr>
                        <a:t>0161 955 3502</a:t>
                      </a:r>
                    </a:p>
                  </a:txBody>
                  <a:tcPr/>
                </a:tc>
                <a:extLst>
                  <a:ext uri="{0D108BD9-81ED-4DB2-BD59-A6C34878D82A}">
                    <a16:rowId xmlns:a16="http://schemas.microsoft.com/office/drawing/2014/main" val="3906500417"/>
                  </a:ext>
                </a:extLst>
              </a:tr>
              <a:tr h="925011">
                <a:tc>
                  <a:txBody>
                    <a:bodyPr/>
                    <a:lstStyle/>
                    <a:p>
                      <a:r>
                        <a:rPr lang="en-GB">
                          <a:latin typeface="Montserrat" panose="00000500000000000000" pitchFamily="2" charset="0"/>
                        </a:rPr>
                        <a:t>Jamie Wise</a:t>
                      </a:r>
                    </a:p>
                  </a:txBody>
                  <a:tcPr/>
                </a:tc>
                <a:tc>
                  <a:txBody>
                    <a:bodyPr/>
                    <a:lstStyle/>
                    <a:p>
                      <a:r>
                        <a:rPr lang="en-GB" dirty="0">
                          <a:latin typeface="Montserrat" panose="00000500000000000000" pitchFamily="2" charset="0"/>
                          <a:hlinkClick r:id="rId3"/>
                        </a:rPr>
                        <a:t>Jamie@frankdesignltd.co.uk</a:t>
                      </a:r>
                      <a:endParaRPr lang="en-GB" dirty="0">
                        <a:latin typeface="Montserrat" panose="00000500000000000000" pitchFamily="2" charset="0"/>
                      </a:endParaRPr>
                    </a:p>
                    <a:p>
                      <a:r>
                        <a:rPr lang="en-GB" sz="1800" kern="1200" dirty="0">
                          <a:solidFill>
                            <a:schemeClr val="dk1"/>
                          </a:solidFill>
                          <a:effectLst/>
                          <a:latin typeface="Montserrat" panose="00000500000000000000" pitchFamily="2" charset="0"/>
                          <a:ea typeface="+mn-ea"/>
                          <a:cs typeface="+mn-cs"/>
                        </a:rPr>
                        <a:t>01582 345574 </a:t>
                      </a:r>
                      <a:endParaRPr lang="en-GB" dirty="0">
                        <a:latin typeface="Montserrat" panose="00000500000000000000" pitchFamily="2" charset="0"/>
                      </a:endParaRPr>
                    </a:p>
                    <a:p>
                      <a:r>
                        <a:rPr lang="en-GB" dirty="0">
                          <a:latin typeface="Montserrat" panose="00000500000000000000" pitchFamily="2" charset="0"/>
                        </a:rPr>
                        <a:t>Mobile: 07823443217</a:t>
                      </a:r>
                    </a:p>
                  </a:txBody>
                  <a:tcPr/>
                </a:tc>
                <a:extLst>
                  <a:ext uri="{0D108BD9-81ED-4DB2-BD59-A6C34878D82A}">
                    <a16:rowId xmlns:a16="http://schemas.microsoft.com/office/drawing/2014/main" val="3508916341"/>
                  </a:ext>
                </a:extLst>
              </a:tr>
              <a:tr h="647508">
                <a:tc>
                  <a:txBody>
                    <a:bodyPr/>
                    <a:lstStyle/>
                    <a:p>
                      <a:r>
                        <a:rPr lang="en-GB">
                          <a:latin typeface="Montserrat" panose="00000500000000000000" pitchFamily="2" charset="0"/>
                        </a:rPr>
                        <a:t>Holly Dutton</a:t>
                      </a:r>
                    </a:p>
                  </a:txBody>
                  <a:tcPr/>
                </a:tc>
                <a:tc>
                  <a:txBody>
                    <a:bodyPr/>
                    <a:lstStyle/>
                    <a:p>
                      <a:r>
                        <a:rPr lang="en-GB" dirty="0">
                          <a:latin typeface="Montserrat" panose="00000500000000000000" pitchFamily="2" charset="0"/>
                          <a:hlinkClick r:id="rId4"/>
                        </a:rPr>
                        <a:t>Holly@frankdesignltd.co.uk</a:t>
                      </a:r>
                      <a:endParaRPr lang="en-GB" dirty="0">
                        <a:latin typeface="Montserrat" panose="00000500000000000000" pitchFamily="2" charset="0"/>
                      </a:endParaRPr>
                    </a:p>
                    <a:p>
                      <a:r>
                        <a:rPr lang="en-GB" sz="1800" kern="1200" dirty="0">
                          <a:solidFill>
                            <a:schemeClr val="dk1"/>
                          </a:solidFill>
                          <a:effectLst/>
                          <a:latin typeface="Montserrat" panose="00000500000000000000" pitchFamily="2" charset="0"/>
                          <a:ea typeface="+mn-ea"/>
                          <a:cs typeface="+mn-cs"/>
                        </a:rPr>
                        <a:t>0161 955 3502</a:t>
                      </a:r>
                      <a:endParaRPr lang="en-GB" dirty="0">
                        <a:latin typeface="Montserrat" panose="00000500000000000000" pitchFamily="2" charset="0"/>
                      </a:endParaRPr>
                    </a:p>
                  </a:txBody>
                  <a:tcPr/>
                </a:tc>
                <a:extLst>
                  <a:ext uri="{0D108BD9-81ED-4DB2-BD59-A6C34878D82A}">
                    <a16:rowId xmlns:a16="http://schemas.microsoft.com/office/drawing/2014/main" val="2886386732"/>
                  </a:ext>
                </a:extLst>
              </a:tr>
            </a:tbl>
          </a:graphicData>
        </a:graphic>
      </p:graphicFrame>
      <p:pic>
        <p:nvPicPr>
          <p:cNvPr id="6" name="Picture 2" descr="02899eac-a030-4e16-a7b4-a1be75ac2105">
            <a:extLst>
              <a:ext uri="{FF2B5EF4-FFF2-40B4-BE49-F238E27FC236}">
                <a16:creationId xmlns:a16="http://schemas.microsoft.com/office/drawing/2014/main" id="{2DA0B8CD-0E0F-4A0D-A223-22F5CBF12D2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822819" y="6321157"/>
            <a:ext cx="123825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39667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Montserrat" panose="00000500000000000000" pitchFamily="2" charset="0"/>
              </a:rPr>
              <a:t>Background</a:t>
            </a:r>
          </a:p>
        </p:txBody>
      </p:sp>
      <p:sp>
        <p:nvSpPr>
          <p:cNvPr id="3" name="Content Placeholder 2"/>
          <p:cNvSpPr>
            <a:spLocks noGrp="1"/>
          </p:cNvSpPr>
          <p:nvPr>
            <p:ph idx="1"/>
          </p:nvPr>
        </p:nvSpPr>
        <p:spPr>
          <a:xfrm>
            <a:off x="838199" y="1834929"/>
            <a:ext cx="11222869" cy="4486227"/>
          </a:xfrm>
        </p:spPr>
        <p:txBody>
          <a:bodyPr vert="horz" lIns="91440" tIns="45720" rIns="91440" bIns="45720" rtlCol="0" anchor="t">
            <a:normAutofit/>
          </a:bodyPr>
          <a:lstStyle/>
          <a:p>
            <a:r>
              <a:rPr lang="en-GB" sz="1400" dirty="0">
                <a:latin typeface="Montserrat" panose="00000500000000000000" pitchFamily="2" charset="0"/>
              </a:rPr>
              <a:t>Cambridgeshire &amp; Peterborough Healthier Together have chosen Frank to design and build their Public Facing Website solution.</a:t>
            </a:r>
          </a:p>
          <a:p>
            <a:r>
              <a:rPr lang="en-GB" sz="1400" dirty="0">
                <a:latin typeface="Montserrat" panose="00000500000000000000" pitchFamily="2" charset="0"/>
              </a:rPr>
              <a:t>Following the completion of the Scoping phase and handover to the Frank studio this pack, for the benefit of both parties, will clarify the following:</a:t>
            </a:r>
          </a:p>
          <a:p>
            <a:pPr marL="0" indent="0">
              <a:buNone/>
            </a:pPr>
            <a:endParaRPr lang="en-GB" sz="1400" dirty="0">
              <a:latin typeface="Montserrat" panose="00000500000000000000" pitchFamily="2" charset="0"/>
            </a:endParaRPr>
          </a:p>
          <a:p>
            <a:pPr lvl="1"/>
            <a:r>
              <a:rPr lang="en-GB" sz="1400" dirty="0">
                <a:latin typeface="Montserrat" panose="00000500000000000000" pitchFamily="2" charset="0"/>
              </a:rPr>
              <a:t>Main Areas of Scope </a:t>
            </a:r>
            <a:endParaRPr lang="en-GB" sz="1400" dirty="0">
              <a:latin typeface="Montserrat" panose="00000500000000000000" pitchFamily="2" charset="0"/>
              <a:cs typeface="Calibri"/>
            </a:endParaRPr>
          </a:p>
          <a:p>
            <a:pPr lvl="1"/>
            <a:r>
              <a:rPr lang="en-GB" sz="1400" dirty="0">
                <a:latin typeface="Montserrat" panose="00000500000000000000" pitchFamily="2" charset="0"/>
              </a:rPr>
              <a:t>Areas Out of Scope</a:t>
            </a:r>
          </a:p>
          <a:p>
            <a:pPr lvl="1"/>
            <a:r>
              <a:rPr lang="en-GB" sz="1400" dirty="0">
                <a:latin typeface="Montserrat" panose="00000500000000000000" pitchFamily="2" charset="0"/>
              </a:rPr>
              <a:t>Roles &amp; Responsibilities</a:t>
            </a:r>
          </a:p>
          <a:p>
            <a:pPr lvl="1"/>
            <a:r>
              <a:rPr lang="en-GB" sz="1400" dirty="0">
                <a:latin typeface="Montserrat" panose="00000500000000000000" pitchFamily="2" charset="0"/>
              </a:rPr>
              <a:t>Open Actions</a:t>
            </a:r>
          </a:p>
          <a:p>
            <a:pPr lvl="1"/>
            <a:r>
              <a:rPr lang="en-GB" sz="1400" dirty="0">
                <a:latin typeface="Montserrat" panose="00000500000000000000" pitchFamily="2" charset="0"/>
              </a:rPr>
              <a:t>Planning Approach</a:t>
            </a:r>
          </a:p>
          <a:p>
            <a:pPr lvl="1"/>
            <a:r>
              <a:rPr lang="en-GB" sz="1400" dirty="0">
                <a:latin typeface="Montserrat" panose="00000500000000000000" pitchFamily="2" charset="0"/>
              </a:rPr>
              <a:t>Milestones</a:t>
            </a:r>
          </a:p>
          <a:p>
            <a:pPr lvl="1"/>
            <a:r>
              <a:rPr lang="en-GB" sz="1400" dirty="0">
                <a:latin typeface="Montserrat" panose="00000500000000000000" pitchFamily="2" charset="0"/>
              </a:rPr>
              <a:t>Change Control</a:t>
            </a:r>
          </a:p>
          <a:p>
            <a:pPr lvl="1"/>
            <a:r>
              <a:rPr lang="en-GB" sz="1400" dirty="0">
                <a:latin typeface="Montserrat" panose="00000500000000000000" pitchFamily="2" charset="0"/>
              </a:rPr>
              <a:t>Project Tools</a:t>
            </a:r>
          </a:p>
          <a:p>
            <a:pPr lvl="1"/>
            <a:r>
              <a:rPr lang="en-GB" sz="1400" dirty="0">
                <a:latin typeface="Montserrat" panose="00000500000000000000" pitchFamily="2" charset="0"/>
              </a:rPr>
              <a:t>Retrospective</a:t>
            </a:r>
          </a:p>
          <a:p>
            <a:pPr lvl="1"/>
            <a:r>
              <a:rPr lang="en-GB" sz="1400" dirty="0">
                <a:latin typeface="Montserrat" panose="00000500000000000000" pitchFamily="2" charset="0"/>
              </a:rPr>
              <a:t>Outstanding Discussion/Decision</a:t>
            </a:r>
          </a:p>
          <a:p>
            <a:pPr lvl="1"/>
            <a:r>
              <a:rPr lang="en-GB" sz="1400" dirty="0">
                <a:latin typeface="Montserrat" panose="00000500000000000000" pitchFamily="2" charset="0"/>
              </a:rPr>
              <a:t>Glossary of Terms</a:t>
            </a:r>
          </a:p>
          <a:p>
            <a:pPr lvl="1"/>
            <a:r>
              <a:rPr lang="en-GB" sz="1400" dirty="0">
                <a:latin typeface="Montserrat" panose="00000500000000000000" pitchFamily="2" charset="0"/>
              </a:rPr>
              <a:t>Frank Contact Details</a:t>
            </a:r>
          </a:p>
        </p:txBody>
      </p:sp>
      <p:pic>
        <p:nvPicPr>
          <p:cNvPr id="5" name="Picture 2" descr="02899eac-a030-4e16-a7b4-a1be75ac2105">
            <a:extLst>
              <a:ext uri="{FF2B5EF4-FFF2-40B4-BE49-F238E27FC236}">
                <a16:creationId xmlns:a16="http://schemas.microsoft.com/office/drawing/2014/main" id="{F436014D-A6BF-431F-A215-6A2C1EA129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22819" y="6321157"/>
            <a:ext cx="123825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3087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0286"/>
            <a:ext cx="10515600" cy="611431"/>
          </a:xfrm>
        </p:spPr>
        <p:txBody>
          <a:bodyPr>
            <a:normAutofit fontScale="90000"/>
          </a:bodyPr>
          <a:lstStyle/>
          <a:p>
            <a:r>
              <a:rPr lang="en-GB" dirty="0">
                <a:latin typeface="Montserrat" panose="00000500000000000000" pitchFamily="2" charset="0"/>
              </a:rPr>
              <a:t>Main Scope</a:t>
            </a:r>
          </a:p>
        </p:txBody>
      </p:sp>
      <p:sp>
        <p:nvSpPr>
          <p:cNvPr id="3" name="Content Placeholder 2"/>
          <p:cNvSpPr>
            <a:spLocks noGrp="1"/>
          </p:cNvSpPr>
          <p:nvPr>
            <p:ph idx="1"/>
          </p:nvPr>
        </p:nvSpPr>
        <p:spPr>
          <a:xfrm>
            <a:off x="838200" y="958362"/>
            <a:ext cx="10515600" cy="5791686"/>
          </a:xfrm>
        </p:spPr>
        <p:txBody>
          <a:bodyPr vert="horz" lIns="91440" tIns="45720" rIns="91440" bIns="45720" rtlCol="0" anchor="t">
            <a:noAutofit/>
          </a:bodyPr>
          <a:lstStyle/>
          <a:p>
            <a:r>
              <a:rPr lang="en-GB" sz="1700" dirty="0">
                <a:latin typeface="Montserrat" panose="00000500000000000000" pitchFamily="2" charset="0"/>
              </a:rPr>
              <a:t>Copy site from SYB HT</a:t>
            </a:r>
          </a:p>
          <a:p>
            <a:r>
              <a:rPr lang="en-GB" sz="1700" dirty="0">
                <a:latin typeface="Montserrat" panose="00000500000000000000" pitchFamily="2" charset="0"/>
              </a:rPr>
              <a:t>Template updates &amp; logo</a:t>
            </a:r>
          </a:p>
          <a:p>
            <a:r>
              <a:rPr lang="en-GB" sz="1700" dirty="0">
                <a:latin typeface="Montserrat" panose="00000500000000000000" pitchFamily="2" charset="0"/>
              </a:rPr>
              <a:t>SMS set up and 15k of text credits</a:t>
            </a:r>
          </a:p>
          <a:p>
            <a:r>
              <a:rPr lang="en-GB" sz="1700" dirty="0">
                <a:latin typeface="Montserrat" panose="00000500000000000000" pitchFamily="2" charset="0"/>
              </a:rPr>
              <a:t>Show &amp; Tell including Training</a:t>
            </a:r>
          </a:p>
          <a:p>
            <a:r>
              <a:rPr lang="en-GB" sz="1700" dirty="0">
                <a:latin typeface="Montserrat" panose="00000500000000000000" pitchFamily="2" charset="0"/>
              </a:rPr>
              <a:t>Google Analytics</a:t>
            </a:r>
          </a:p>
          <a:p>
            <a:r>
              <a:rPr lang="en-GB" sz="1700" dirty="0">
                <a:latin typeface="Montserrat" panose="00000500000000000000" pitchFamily="2" charset="0"/>
              </a:rPr>
              <a:t>Annual Hosting for 3 Years</a:t>
            </a:r>
          </a:p>
          <a:p>
            <a:r>
              <a:rPr lang="en-GB" sz="1700" dirty="0">
                <a:latin typeface="Montserrat" panose="00000500000000000000" pitchFamily="2" charset="0"/>
              </a:rPr>
              <a:t>18hrs Support Per Annum</a:t>
            </a:r>
          </a:p>
          <a:p>
            <a:pPr marL="0" indent="0">
              <a:buNone/>
            </a:pPr>
            <a:endParaRPr lang="en-GB" sz="1700" dirty="0">
              <a:latin typeface="Montserrat" panose="00000500000000000000" pitchFamily="2" charset="0"/>
            </a:endParaRPr>
          </a:p>
          <a:p>
            <a:endParaRPr lang="en-GB" sz="1700" dirty="0">
              <a:latin typeface="Montserrat" panose="00000500000000000000" pitchFamily="2" charset="0"/>
            </a:endParaRPr>
          </a:p>
          <a:p>
            <a:pPr marL="0" indent="0">
              <a:buNone/>
            </a:pPr>
            <a:endParaRPr lang="en-GB" sz="1700" dirty="0">
              <a:latin typeface="Montserrat" panose="00000500000000000000" pitchFamily="2" charset="0"/>
            </a:endParaRPr>
          </a:p>
          <a:p>
            <a:endParaRPr lang="en-GB" sz="1700" dirty="0">
              <a:latin typeface="Montserrat" panose="00000500000000000000" pitchFamily="2" charset="0"/>
            </a:endParaRPr>
          </a:p>
          <a:p>
            <a:pPr marL="0" indent="0">
              <a:buNone/>
            </a:pPr>
            <a:endParaRPr lang="en-GB" sz="1700" dirty="0">
              <a:latin typeface="Montserrat" panose="00000500000000000000" pitchFamily="2" charset="0"/>
            </a:endParaRPr>
          </a:p>
          <a:p>
            <a:pPr marL="0" indent="0">
              <a:buNone/>
            </a:pPr>
            <a:endParaRPr lang="en-GB" sz="1700" b="1" i="1" dirty="0">
              <a:latin typeface="Montserrat" panose="00000500000000000000" pitchFamily="2" charset="0"/>
            </a:endParaRPr>
          </a:p>
          <a:p>
            <a:pPr marL="0" indent="0">
              <a:buNone/>
            </a:pPr>
            <a:endParaRPr lang="en-GB" sz="1700" b="1" i="1" dirty="0">
              <a:latin typeface="Montserrat" panose="00000500000000000000" pitchFamily="2" charset="0"/>
            </a:endParaRPr>
          </a:p>
          <a:p>
            <a:pPr marL="0" indent="0">
              <a:buNone/>
            </a:pPr>
            <a:r>
              <a:rPr lang="en-GB" sz="1700" b="1" dirty="0">
                <a:latin typeface="Montserrat" panose="00000500000000000000" pitchFamily="2" charset="0"/>
              </a:rPr>
              <a:t>*</a:t>
            </a:r>
            <a:r>
              <a:rPr lang="en-GB" sz="1700" b="1" i="1" dirty="0">
                <a:latin typeface="Montserrat" panose="00000500000000000000" pitchFamily="2" charset="0"/>
              </a:rPr>
              <a:t>For full scope please refer to the project brief</a:t>
            </a:r>
          </a:p>
          <a:p>
            <a:pPr marL="0" indent="0">
              <a:buNone/>
            </a:pPr>
            <a:endParaRPr lang="en-GB" sz="1400" b="1" dirty="0">
              <a:latin typeface="Montserrat" panose="00000500000000000000" pitchFamily="2" charset="0"/>
              <a:ea typeface="+mn-lt"/>
              <a:cs typeface="+mn-lt"/>
            </a:endParaRPr>
          </a:p>
          <a:p>
            <a:pPr lvl="1" indent="0">
              <a:buNone/>
            </a:pPr>
            <a:endParaRPr lang="en-GB" sz="1400" dirty="0">
              <a:ea typeface="+mn-lt"/>
              <a:cs typeface="+mn-lt"/>
            </a:endParaRPr>
          </a:p>
          <a:p>
            <a:pPr lvl="1" indent="0">
              <a:buNone/>
            </a:pPr>
            <a:endParaRPr lang="en-GB" sz="1400" b="1" dirty="0">
              <a:ea typeface="+mn-lt"/>
              <a:cs typeface="+mn-lt"/>
            </a:endParaRPr>
          </a:p>
          <a:p>
            <a:pPr lvl="1" indent="0">
              <a:buNone/>
            </a:pPr>
            <a:endParaRPr lang="en-GB" sz="1600" dirty="0">
              <a:ea typeface="+mn-lt"/>
              <a:cs typeface="+mn-lt"/>
            </a:endParaRPr>
          </a:p>
        </p:txBody>
      </p:sp>
      <p:pic>
        <p:nvPicPr>
          <p:cNvPr id="5" name="Picture 2" descr="02899eac-a030-4e16-a7b4-a1be75ac2105">
            <a:extLst>
              <a:ext uri="{FF2B5EF4-FFF2-40B4-BE49-F238E27FC236}">
                <a16:creationId xmlns:a16="http://schemas.microsoft.com/office/drawing/2014/main" id="{D8582302-F6F0-4C23-9195-0320931E4E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22819" y="6321157"/>
            <a:ext cx="123825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64368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66091"/>
          </a:xfrm>
        </p:spPr>
        <p:txBody>
          <a:bodyPr/>
          <a:lstStyle/>
          <a:p>
            <a:r>
              <a:rPr lang="en-GB" dirty="0">
                <a:latin typeface="Montserrat" panose="00000500000000000000" pitchFamily="2" charset="0"/>
              </a:rPr>
              <a:t>Out of Scope</a:t>
            </a:r>
          </a:p>
        </p:txBody>
      </p:sp>
      <p:sp>
        <p:nvSpPr>
          <p:cNvPr id="3" name="Content Placeholder 2"/>
          <p:cNvSpPr>
            <a:spLocks noGrp="1"/>
          </p:cNvSpPr>
          <p:nvPr>
            <p:ph idx="1"/>
          </p:nvPr>
        </p:nvSpPr>
        <p:spPr>
          <a:xfrm>
            <a:off x="838200" y="1409807"/>
            <a:ext cx="10515600" cy="5352943"/>
          </a:xfrm>
        </p:spPr>
        <p:txBody>
          <a:bodyPr vert="horz" lIns="91440" tIns="45720" rIns="91440" bIns="45720" rtlCol="0" anchor="t">
            <a:normAutofit fontScale="92500" lnSpcReduction="20000"/>
          </a:bodyPr>
          <a:lstStyle/>
          <a:p>
            <a:pPr>
              <a:lnSpc>
                <a:spcPct val="107000"/>
              </a:lnSpc>
            </a:pPr>
            <a:r>
              <a:rPr lang="en-GB" sz="1800" dirty="0">
                <a:effectLst/>
                <a:latin typeface="Montserrat" panose="00000500000000000000" pitchFamily="2" charset="0"/>
                <a:ea typeface="Calibri" panose="020F0502020204030204" pitchFamily="34" charset="0"/>
                <a:cs typeface="Times New Roman" panose="02020603050405020304" pitchFamily="18" charset="0"/>
              </a:rPr>
              <a:t>Content upload by FS</a:t>
            </a:r>
          </a:p>
          <a:p>
            <a:pPr>
              <a:lnSpc>
                <a:spcPct val="107000"/>
              </a:lnSpc>
            </a:pPr>
            <a:r>
              <a:rPr lang="en-GB" sz="1800" dirty="0">
                <a:effectLst/>
                <a:latin typeface="Montserrat" panose="00000500000000000000" pitchFamily="2" charset="0"/>
                <a:ea typeface="Calibri" panose="020F0502020204030204" pitchFamily="34" charset="0"/>
                <a:cs typeface="Times New Roman" panose="02020603050405020304" pitchFamily="18" charset="0"/>
              </a:rPr>
              <a:t>SSL Certificate – FS can supply @ £240 + VAT for 2 years </a:t>
            </a:r>
          </a:p>
          <a:p>
            <a:pPr>
              <a:lnSpc>
                <a:spcPct val="107000"/>
              </a:lnSpc>
            </a:pPr>
            <a:endParaRPr lang="en-GB" sz="1800" b="1" dirty="0">
              <a:latin typeface="Montserrat" panose="00000500000000000000" pitchFamily="2" charset="0"/>
              <a:ea typeface="Calibri" panose="020F0502020204030204" pitchFamily="34" charset="0"/>
              <a:cs typeface="Times New Roman" panose="02020603050405020304" pitchFamily="18" charset="0"/>
            </a:endParaRPr>
          </a:p>
          <a:p>
            <a:pPr>
              <a:lnSpc>
                <a:spcPct val="107000"/>
              </a:lnSpc>
            </a:pPr>
            <a:endParaRPr lang="en-GB" sz="1800" b="1" dirty="0">
              <a:latin typeface="Montserrat" panose="00000500000000000000" pitchFamily="2" charset="0"/>
              <a:ea typeface="Calibri" panose="020F0502020204030204" pitchFamily="34" charset="0"/>
              <a:cs typeface="Times New Roman" panose="02020603050405020304" pitchFamily="18" charset="0"/>
            </a:endParaRPr>
          </a:p>
          <a:p>
            <a:pPr>
              <a:lnSpc>
                <a:spcPct val="107000"/>
              </a:lnSpc>
            </a:pPr>
            <a:endParaRPr lang="en-GB" sz="1800" b="1" dirty="0">
              <a:latin typeface="Montserrat" panose="00000500000000000000" pitchFamily="2" charset="0"/>
              <a:ea typeface="Calibri" panose="020F0502020204030204" pitchFamily="34" charset="0"/>
              <a:cs typeface="Times New Roman" panose="02020603050405020304" pitchFamily="18" charset="0"/>
            </a:endParaRPr>
          </a:p>
          <a:p>
            <a:pPr>
              <a:lnSpc>
                <a:spcPct val="107000"/>
              </a:lnSpc>
            </a:pPr>
            <a:endParaRPr lang="en-GB" sz="1800" b="1" dirty="0">
              <a:latin typeface="Montserrat" panose="00000500000000000000" pitchFamily="2" charset="0"/>
              <a:ea typeface="Calibri" panose="020F0502020204030204" pitchFamily="34" charset="0"/>
              <a:cs typeface="Times New Roman" panose="02020603050405020304" pitchFamily="18" charset="0"/>
            </a:endParaRPr>
          </a:p>
          <a:p>
            <a:pPr marL="0" indent="0">
              <a:lnSpc>
                <a:spcPct val="107000"/>
              </a:lnSpc>
              <a:buNone/>
            </a:pPr>
            <a:endParaRPr lang="en-GB" sz="1800" b="1" dirty="0">
              <a:effectLst/>
              <a:latin typeface="Montserrat" panose="00000500000000000000" pitchFamily="2" charset="0"/>
              <a:ea typeface="Calibri" panose="020F0502020204030204" pitchFamily="34" charset="0"/>
              <a:cs typeface="Times New Roman" panose="02020603050405020304" pitchFamily="18" charset="0"/>
            </a:endParaRPr>
          </a:p>
          <a:p>
            <a:pPr marL="0" indent="0">
              <a:lnSpc>
                <a:spcPct val="107000"/>
              </a:lnSpc>
              <a:buNone/>
            </a:pPr>
            <a:endParaRPr lang="en-GB" sz="1800" b="1" dirty="0">
              <a:latin typeface="Montserrat" panose="00000500000000000000" pitchFamily="2" charset="0"/>
              <a:ea typeface="Calibri" panose="020F0502020204030204" pitchFamily="34" charset="0"/>
              <a:cs typeface="Times New Roman" panose="02020603050405020304" pitchFamily="18" charset="0"/>
            </a:endParaRPr>
          </a:p>
          <a:p>
            <a:pPr marL="0" indent="0">
              <a:lnSpc>
                <a:spcPct val="107000"/>
              </a:lnSpc>
              <a:buNone/>
            </a:pPr>
            <a:endParaRPr lang="en-GB" sz="1800" b="1" dirty="0">
              <a:effectLst/>
              <a:latin typeface="Montserrat" panose="00000500000000000000" pitchFamily="2" charset="0"/>
              <a:ea typeface="Calibri" panose="020F0502020204030204" pitchFamily="34" charset="0"/>
              <a:cs typeface="Times New Roman" panose="02020603050405020304" pitchFamily="18" charset="0"/>
            </a:endParaRPr>
          </a:p>
          <a:p>
            <a:pPr marL="0" indent="0">
              <a:lnSpc>
                <a:spcPct val="107000"/>
              </a:lnSpc>
              <a:buNone/>
            </a:pPr>
            <a:endParaRPr lang="en-GB" sz="1800" b="1" dirty="0">
              <a:latin typeface="Montserrat" panose="00000500000000000000" pitchFamily="2" charset="0"/>
              <a:ea typeface="Calibri" panose="020F0502020204030204" pitchFamily="34" charset="0"/>
              <a:cs typeface="Times New Roman" panose="02020603050405020304" pitchFamily="18" charset="0"/>
            </a:endParaRPr>
          </a:p>
          <a:p>
            <a:pPr marL="0" indent="0">
              <a:lnSpc>
                <a:spcPct val="107000"/>
              </a:lnSpc>
              <a:buNone/>
            </a:pPr>
            <a:endParaRPr lang="en-GB" sz="1800" b="1" dirty="0">
              <a:effectLst/>
              <a:latin typeface="Montserrat" panose="00000500000000000000" pitchFamily="2" charset="0"/>
              <a:ea typeface="Calibri" panose="020F0502020204030204" pitchFamily="34" charset="0"/>
              <a:cs typeface="Times New Roman" panose="02020603050405020304" pitchFamily="18" charset="0"/>
            </a:endParaRPr>
          </a:p>
          <a:p>
            <a:pPr marL="0" indent="0">
              <a:lnSpc>
                <a:spcPct val="107000"/>
              </a:lnSpc>
              <a:buNone/>
            </a:pPr>
            <a:endParaRPr lang="en-GB" sz="1800" b="1" dirty="0">
              <a:latin typeface="Montserrat" panose="00000500000000000000" pitchFamily="2" charset="0"/>
              <a:ea typeface="Calibri" panose="020F0502020204030204" pitchFamily="34" charset="0"/>
              <a:cs typeface="Times New Roman" panose="02020603050405020304" pitchFamily="18" charset="0"/>
            </a:endParaRPr>
          </a:p>
          <a:p>
            <a:pPr marL="0" indent="0">
              <a:lnSpc>
                <a:spcPct val="107000"/>
              </a:lnSpc>
              <a:buNone/>
            </a:pPr>
            <a:endParaRPr lang="en-GB" sz="1800" b="1" dirty="0">
              <a:effectLst/>
              <a:latin typeface="Montserrat" panose="00000500000000000000" pitchFamily="2" charset="0"/>
              <a:ea typeface="Calibri" panose="020F0502020204030204" pitchFamily="34" charset="0"/>
              <a:cs typeface="Times New Roman" panose="02020603050405020304" pitchFamily="18" charset="0"/>
            </a:endParaRPr>
          </a:p>
          <a:p>
            <a:pPr marL="0" indent="0">
              <a:lnSpc>
                <a:spcPct val="107000"/>
              </a:lnSpc>
              <a:buNone/>
            </a:pPr>
            <a:endParaRPr lang="en-GB" sz="1800" b="1" dirty="0">
              <a:effectLst/>
              <a:latin typeface="Montserrat" panose="00000500000000000000" pitchFamily="2" charset="0"/>
              <a:ea typeface="Calibri" panose="020F0502020204030204" pitchFamily="34" charset="0"/>
              <a:cs typeface="Times New Roman" panose="02020603050405020304" pitchFamily="18" charset="0"/>
            </a:endParaRPr>
          </a:p>
          <a:p>
            <a:pPr marL="0" indent="0">
              <a:buNone/>
            </a:pPr>
            <a:r>
              <a:rPr lang="en-GB" sz="1800" b="1" i="1" dirty="0">
                <a:latin typeface="Montserrat" panose="00000500000000000000" pitchFamily="2" charset="0"/>
              </a:rPr>
              <a:t>Any other items not mentioned within the project brief</a:t>
            </a:r>
            <a:endParaRPr lang="en-GB" sz="1800" b="1" i="1" dirty="0">
              <a:latin typeface="Montserrat" panose="00000500000000000000" pitchFamily="2" charset="0"/>
              <a:cs typeface="Calibri"/>
            </a:endParaRPr>
          </a:p>
        </p:txBody>
      </p:sp>
      <p:pic>
        <p:nvPicPr>
          <p:cNvPr id="5" name="Picture 2" descr="02899eac-a030-4e16-a7b4-a1be75ac2105">
            <a:extLst>
              <a:ext uri="{FF2B5EF4-FFF2-40B4-BE49-F238E27FC236}">
                <a16:creationId xmlns:a16="http://schemas.microsoft.com/office/drawing/2014/main" id="{84C7F704-C69E-48A6-9044-869947D0CB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22819" y="6321157"/>
            <a:ext cx="123825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72753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6665"/>
          </a:xfrm>
        </p:spPr>
        <p:txBody>
          <a:bodyPr/>
          <a:lstStyle/>
          <a:p>
            <a:r>
              <a:rPr lang="en-GB" dirty="0">
                <a:latin typeface="Montserrat" panose="00000500000000000000" pitchFamily="2" charset="0"/>
              </a:rPr>
              <a:t>Roles &amp; Responsibilities –  CP HT</a:t>
            </a:r>
            <a:endParaRPr lang="en-GB" dirty="0">
              <a:solidFill>
                <a:srgbClr val="0070C0"/>
              </a:solidFill>
              <a:latin typeface="Montserrat" panose="00000500000000000000" pitchFamily="2"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14270828"/>
              </p:ext>
            </p:extLst>
          </p:nvPr>
        </p:nvGraphicFramePr>
        <p:xfrm>
          <a:off x="838199" y="1285462"/>
          <a:ext cx="10775624" cy="5370656"/>
        </p:xfrm>
        <a:graphic>
          <a:graphicData uri="http://schemas.openxmlformats.org/drawingml/2006/table">
            <a:tbl>
              <a:tblPr firstRow="1" bandRow="1">
                <a:tableStyleId>{5C22544A-7EE6-4342-B048-85BDC9FD1C3A}</a:tableStyleId>
              </a:tblPr>
              <a:tblGrid>
                <a:gridCol w="5387812">
                  <a:extLst>
                    <a:ext uri="{9D8B030D-6E8A-4147-A177-3AD203B41FA5}">
                      <a16:colId xmlns:a16="http://schemas.microsoft.com/office/drawing/2014/main" val="3904711845"/>
                    </a:ext>
                  </a:extLst>
                </a:gridCol>
                <a:gridCol w="5387812">
                  <a:extLst>
                    <a:ext uri="{9D8B030D-6E8A-4147-A177-3AD203B41FA5}">
                      <a16:colId xmlns:a16="http://schemas.microsoft.com/office/drawing/2014/main" val="2770984100"/>
                    </a:ext>
                  </a:extLst>
                </a:gridCol>
              </a:tblGrid>
              <a:tr h="365760">
                <a:tc>
                  <a:txBody>
                    <a:bodyPr/>
                    <a:lstStyle/>
                    <a:p>
                      <a:r>
                        <a:rPr lang="en-GB"/>
                        <a:t>Role</a:t>
                      </a:r>
                    </a:p>
                  </a:txBody>
                  <a:tcPr/>
                </a:tc>
                <a:tc>
                  <a:txBody>
                    <a:bodyPr/>
                    <a:lstStyle/>
                    <a:p>
                      <a:r>
                        <a:rPr lang="en-GB"/>
                        <a:t>Responsibility</a:t>
                      </a:r>
                    </a:p>
                  </a:txBody>
                  <a:tcPr/>
                </a:tc>
                <a:extLst>
                  <a:ext uri="{0D108BD9-81ED-4DB2-BD59-A6C34878D82A}">
                    <a16:rowId xmlns:a16="http://schemas.microsoft.com/office/drawing/2014/main" val="1954955524"/>
                  </a:ext>
                </a:extLst>
              </a:tr>
              <a:tr h="1628296">
                <a:tc>
                  <a:txBody>
                    <a:bodyPr/>
                    <a:lstStyle/>
                    <a:p>
                      <a:r>
                        <a:rPr lang="en-GB" sz="1400" b="1" baseline="0" dirty="0">
                          <a:latin typeface="Montserrat" panose="00000500000000000000" pitchFamily="2" charset="0"/>
                        </a:rPr>
                        <a:t>Main contact:</a:t>
                      </a:r>
                    </a:p>
                    <a:p>
                      <a:r>
                        <a:rPr lang="en-GB" sz="1400" b="0" i="0" kern="1200" dirty="0" err="1">
                          <a:solidFill>
                            <a:schemeClr val="dk1"/>
                          </a:solidFill>
                          <a:effectLst/>
                          <a:latin typeface="Montserrat" panose="00000500000000000000" pitchFamily="2" charset="0"/>
                          <a:ea typeface="+mn-ea"/>
                          <a:cs typeface="+mn-cs"/>
                        </a:rPr>
                        <a:t>Bhesme</a:t>
                      </a:r>
                      <a:r>
                        <a:rPr lang="en-GB" sz="1400" b="0" i="0" kern="1200" dirty="0">
                          <a:solidFill>
                            <a:schemeClr val="dk1"/>
                          </a:solidFill>
                          <a:effectLst/>
                          <a:latin typeface="Montserrat" panose="00000500000000000000" pitchFamily="2" charset="0"/>
                          <a:ea typeface="+mn-ea"/>
                          <a:cs typeface="+mn-cs"/>
                        </a:rPr>
                        <a:t> </a:t>
                      </a:r>
                      <a:r>
                        <a:rPr lang="en-GB" sz="1400" b="0" i="0" kern="1200" dirty="0" err="1">
                          <a:solidFill>
                            <a:schemeClr val="dk1"/>
                          </a:solidFill>
                          <a:effectLst/>
                          <a:latin typeface="Montserrat" panose="00000500000000000000" pitchFamily="2" charset="0"/>
                          <a:ea typeface="+mn-ea"/>
                          <a:cs typeface="+mn-cs"/>
                        </a:rPr>
                        <a:t>Nimo</a:t>
                      </a:r>
                      <a:r>
                        <a:rPr lang="en-GB" sz="1400" b="0" i="0" kern="1200" dirty="0">
                          <a:solidFill>
                            <a:schemeClr val="dk1"/>
                          </a:solidFill>
                          <a:effectLst/>
                          <a:latin typeface="Montserrat" panose="00000500000000000000" pitchFamily="2" charset="0"/>
                          <a:ea typeface="+mn-ea"/>
                          <a:cs typeface="+mn-cs"/>
                        </a:rPr>
                        <a:t> </a:t>
                      </a:r>
                      <a:endParaRPr lang="en-GB" sz="1100" b="0" baseline="0" dirty="0">
                        <a:latin typeface="Montserrat" panose="00000500000000000000" pitchFamily="2" charset="0"/>
                      </a:endParaRPr>
                    </a:p>
                  </a:txBody>
                  <a:tcPr/>
                </a:tc>
                <a:tc>
                  <a:txBody>
                    <a:bodyPr/>
                    <a:lstStyle/>
                    <a:p>
                      <a:pPr marL="285750" indent="-285750">
                        <a:buFont typeface="Arial" panose="020B0604020202020204" pitchFamily="34" charset="0"/>
                        <a:buChar char="•"/>
                      </a:pPr>
                      <a:r>
                        <a:rPr lang="en-GB" sz="1400" dirty="0">
                          <a:latin typeface="Montserrat" panose="00000500000000000000" pitchFamily="2" charset="0"/>
                        </a:rPr>
                        <a:t>All communication into</a:t>
                      </a:r>
                      <a:r>
                        <a:rPr lang="en-GB" sz="1400" baseline="0" dirty="0">
                          <a:latin typeface="Montserrat" panose="00000500000000000000" pitchFamily="2" charset="0"/>
                        </a:rPr>
                        <a:t> Frank to flow through these persons. </a:t>
                      </a:r>
                    </a:p>
                    <a:p>
                      <a:pPr marL="285750" indent="-285750">
                        <a:buFont typeface="Arial" panose="020B0604020202020204" pitchFamily="34" charset="0"/>
                        <a:buChar char="•"/>
                      </a:pPr>
                      <a:r>
                        <a:rPr lang="en-GB" sz="1400" baseline="0" dirty="0">
                          <a:latin typeface="Montserrat" panose="00000500000000000000" pitchFamily="2" charset="0"/>
                        </a:rPr>
                        <a:t>Deliver all open actions against the agreed milestones </a:t>
                      </a:r>
                      <a:r>
                        <a:rPr lang="en-GB" sz="1400" i="1" baseline="0" dirty="0">
                          <a:latin typeface="Montserrat" panose="00000500000000000000" pitchFamily="2" charset="0"/>
                        </a:rPr>
                        <a:t>(see open actions &amp; milestone slides)</a:t>
                      </a:r>
                    </a:p>
                    <a:p>
                      <a:pPr marL="285750" indent="-285750">
                        <a:buFont typeface="Arial" panose="020B0604020202020204" pitchFamily="34" charset="0"/>
                        <a:buChar char="•"/>
                      </a:pPr>
                      <a:r>
                        <a:rPr lang="en-GB" sz="1400" i="0" baseline="0" dirty="0">
                          <a:latin typeface="Montserrat" panose="00000500000000000000" pitchFamily="2" charset="0"/>
                        </a:rPr>
                        <a:t>Gather and manage risks/issues</a:t>
                      </a:r>
                    </a:p>
                    <a:p>
                      <a:pPr marL="285750" indent="-285750">
                        <a:buFont typeface="Arial" panose="020B0604020202020204" pitchFamily="34" charset="0"/>
                        <a:buChar char="•"/>
                      </a:pPr>
                      <a:r>
                        <a:rPr lang="en-GB" sz="1400" i="0" baseline="0" dirty="0">
                          <a:latin typeface="Montserrat" panose="00000500000000000000" pitchFamily="2" charset="0"/>
                        </a:rPr>
                        <a:t>Provide regular updates regarding internal task progression</a:t>
                      </a:r>
                    </a:p>
                    <a:p>
                      <a:pPr marL="285750" indent="-285750">
                        <a:buFont typeface="Arial" panose="020B0604020202020204" pitchFamily="34" charset="0"/>
                        <a:buChar char="•"/>
                      </a:pPr>
                      <a:r>
                        <a:rPr lang="en-GB" sz="1400" i="1" baseline="0" dirty="0">
                          <a:latin typeface="Montserrat" panose="00000500000000000000" pitchFamily="2" charset="0"/>
                        </a:rPr>
                        <a:t>The person can be changed for the different project phases</a:t>
                      </a:r>
                      <a:endParaRPr lang="en-GB" sz="1400" i="1" dirty="0">
                        <a:latin typeface="Montserrat" panose="00000500000000000000" pitchFamily="2" charset="0"/>
                      </a:endParaRPr>
                    </a:p>
                  </a:txBody>
                  <a:tcPr/>
                </a:tc>
                <a:extLst>
                  <a:ext uri="{0D108BD9-81ED-4DB2-BD59-A6C34878D82A}">
                    <a16:rowId xmlns:a16="http://schemas.microsoft.com/office/drawing/2014/main" val="2382153131"/>
                  </a:ext>
                </a:extLst>
              </a:tr>
              <a:tr h="1584960">
                <a:tc>
                  <a:txBody>
                    <a:bodyPr/>
                    <a:lstStyle/>
                    <a:p>
                      <a:r>
                        <a:rPr lang="en-GB" sz="1400" b="1" dirty="0">
                          <a:latin typeface="Montserrat" panose="00000500000000000000" pitchFamily="2" charset="0"/>
                        </a:rPr>
                        <a:t>Escalation</a:t>
                      </a:r>
                      <a:r>
                        <a:rPr lang="en-GB" sz="1400" b="1" baseline="0" dirty="0">
                          <a:latin typeface="Montserrat" panose="00000500000000000000" pitchFamily="2" charset="0"/>
                        </a:rPr>
                        <a:t> contact/ Business Owner:</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i="0" kern="1200" dirty="0" err="1">
                          <a:solidFill>
                            <a:schemeClr val="dk1"/>
                          </a:solidFill>
                          <a:effectLst/>
                          <a:latin typeface="Montserrat" panose="00000500000000000000" pitchFamily="2" charset="0"/>
                          <a:ea typeface="+mn-ea"/>
                          <a:cs typeface="+mn-cs"/>
                        </a:rPr>
                        <a:t>Bhesme</a:t>
                      </a:r>
                      <a:r>
                        <a:rPr lang="en-GB" sz="1400" b="0" i="0" kern="1200" dirty="0">
                          <a:solidFill>
                            <a:schemeClr val="dk1"/>
                          </a:solidFill>
                          <a:effectLst/>
                          <a:latin typeface="Montserrat" panose="00000500000000000000" pitchFamily="2" charset="0"/>
                          <a:ea typeface="+mn-ea"/>
                          <a:cs typeface="+mn-cs"/>
                        </a:rPr>
                        <a:t> </a:t>
                      </a:r>
                      <a:r>
                        <a:rPr lang="en-GB" sz="1400" b="0" i="0" kern="1200" dirty="0" err="1">
                          <a:solidFill>
                            <a:schemeClr val="dk1"/>
                          </a:solidFill>
                          <a:effectLst/>
                          <a:latin typeface="Montserrat" panose="00000500000000000000" pitchFamily="2" charset="0"/>
                          <a:ea typeface="+mn-ea"/>
                          <a:cs typeface="+mn-cs"/>
                        </a:rPr>
                        <a:t>Nimo</a:t>
                      </a:r>
                      <a:r>
                        <a:rPr lang="en-GB" sz="1400" b="0" i="0" kern="1200" dirty="0">
                          <a:solidFill>
                            <a:schemeClr val="dk1"/>
                          </a:solidFill>
                          <a:effectLst/>
                          <a:latin typeface="Montserrat" panose="00000500000000000000" pitchFamily="2" charset="0"/>
                          <a:ea typeface="+mn-ea"/>
                          <a:cs typeface="+mn-cs"/>
                        </a:rPr>
                        <a:t> </a:t>
                      </a:r>
                      <a:endParaRPr lang="en-GB" sz="1100" b="0" baseline="0" dirty="0">
                        <a:latin typeface="Montserrat" panose="00000500000000000000" pitchFamily="2" charset="0"/>
                      </a:endParaRPr>
                    </a:p>
                    <a:p>
                      <a:endParaRPr lang="en-GB" sz="1400" b="0" baseline="0" dirty="0">
                        <a:latin typeface="Montserrat" panose="00000500000000000000"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0" baseline="0" dirty="0">
                        <a:latin typeface="Montserrat" panose="00000500000000000000" pitchFamily="2" charset="0"/>
                      </a:endParaRPr>
                    </a:p>
                  </a:txBody>
                  <a:tcPr/>
                </a:tc>
                <a:tc>
                  <a:txBody>
                    <a:bodyPr/>
                    <a:lstStyle/>
                    <a:p>
                      <a:pPr marL="285750" indent="-285750">
                        <a:buFont typeface="Arial" panose="020B0604020202020204" pitchFamily="34" charset="0"/>
                        <a:buChar char="•"/>
                      </a:pPr>
                      <a:r>
                        <a:rPr lang="en-GB" sz="1400" dirty="0">
                          <a:latin typeface="Montserrat" panose="00000500000000000000" pitchFamily="2" charset="0"/>
                        </a:rPr>
                        <a:t>Escalate</a:t>
                      </a:r>
                      <a:r>
                        <a:rPr lang="en-GB" sz="1400" baseline="0" dirty="0">
                          <a:latin typeface="Montserrat" panose="00000500000000000000" pitchFamily="2" charset="0"/>
                        </a:rPr>
                        <a:t> any decisions which the ‘Main Contact’ does not have delegated authority to make</a:t>
                      </a:r>
                    </a:p>
                    <a:p>
                      <a:pPr marL="285750" indent="-285750">
                        <a:buFont typeface="Arial" panose="020B0604020202020204" pitchFamily="34" charset="0"/>
                        <a:buChar char="•"/>
                      </a:pPr>
                      <a:r>
                        <a:rPr lang="en-GB" sz="1400" baseline="0" dirty="0">
                          <a:latin typeface="Montserrat" panose="00000500000000000000" pitchFamily="2" charset="0"/>
                        </a:rPr>
                        <a:t>Decisions to be made in a timely manner – Time to be determined on a case by case basis</a:t>
                      </a:r>
                    </a:p>
                    <a:p>
                      <a:pPr marL="285750" indent="-285750">
                        <a:buFont typeface="Arial" panose="020B0604020202020204" pitchFamily="34" charset="0"/>
                        <a:buChar char="•"/>
                      </a:pPr>
                      <a:r>
                        <a:rPr lang="en-GB" sz="1400" baseline="0" dirty="0">
                          <a:latin typeface="Montserrat" panose="00000500000000000000" pitchFamily="2" charset="0"/>
                        </a:rPr>
                        <a:t>Co-ordinate further escalation where required</a:t>
                      </a:r>
                    </a:p>
                    <a:p>
                      <a:pPr marL="285750" indent="-285750">
                        <a:buFont typeface="Arial" panose="020B0604020202020204" pitchFamily="34" charset="0"/>
                        <a:buChar char="•"/>
                      </a:pPr>
                      <a:r>
                        <a:rPr lang="en-GB" sz="1400" baseline="0" dirty="0">
                          <a:solidFill>
                            <a:schemeClr val="tx1"/>
                          </a:solidFill>
                          <a:latin typeface="Montserrat" panose="00000500000000000000" pitchFamily="2" charset="0"/>
                        </a:rPr>
                        <a:t>Liaise with the Frank 1</a:t>
                      </a:r>
                      <a:r>
                        <a:rPr lang="en-GB" sz="1400" baseline="30000" dirty="0">
                          <a:solidFill>
                            <a:schemeClr val="tx1"/>
                          </a:solidFill>
                          <a:latin typeface="Montserrat" panose="00000500000000000000" pitchFamily="2" charset="0"/>
                        </a:rPr>
                        <a:t>st</a:t>
                      </a:r>
                      <a:r>
                        <a:rPr lang="en-GB" sz="1400" baseline="0" dirty="0">
                          <a:solidFill>
                            <a:schemeClr val="tx1"/>
                          </a:solidFill>
                          <a:latin typeface="Montserrat" panose="00000500000000000000" pitchFamily="2" charset="0"/>
                        </a:rPr>
                        <a:t> Tier escalation contact – Megan Cooper</a:t>
                      </a:r>
                      <a:endParaRPr lang="en-GB" sz="1400" dirty="0">
                        <a:solidFill>
                          <a:schemeClr val="tx1"/>
                        </a:solidFill>
                        <a:latin typeface="Montserrat" panose="00000500000000000000" pitchFamily="2" charset="0"/>
                      </a:endParaRPr>
                    </a:p>
                  </a:txBody>
                  <a:tcPr/>
                </a:tc>
                <a:extLst>
                  <a:ext uri="{0D108BD9-81ED-4DB2-BD59-A6C34878D82A}">
                    <a16:rowId xmlns:a16="http://schemas.microsoft.com/office/drawing/2014/main" val="1429748922"/>
                  </a:ext>
                </a:extLst>
              </a:tr>
              <a:tr h="1408256">
                <a:tc>
                  <a:txBody>
                    <a:bodyPr/>
                    <a:lstStyle/>
                    <a:p>
                      <a:r>
                        <a:rPr lang="en-GB" sz="1400" b="1" dirty="0">
                          <a:latin typeface="Montserrat" panose="00000500000000000000" pitchFamily="2" charset="0"/>
                        </a:rPr>
                        <a:t>Testing co-ordinator:</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i="0" kern="1200" dirty="0" err="1">
                          <a:solidFill>
                            <a:schemeClr val="dk1"/>
                          </a:solidFill>
                          <a:effectLst/>
                          <a:latin typeface="Montserrat" panose="00000500000000000000" pitchFamily="2" charset="0"/>
                          <a:ea typeface="+mn-ea"/>
                          <a:cs typeface="+mn-cs"/>
                        </a:rPr>
                        <a:t>Bhesme</a:t>
                      </a:r>
                      <a:r>
                        <a:rPr lang="en-GB" sz="1400" b="0" i="0" kern="1200" dirty="0">
                          <a:solidFill>
                            <a:schemeClr val="dk1"/>
                          </a:solidFill>
                          <a:effectLst/>
                          <a:latin typeface="Montserrat" panose="00000500000000000000" pitchFamily="2" charset="0"/>
                          <a:ea typeface="+mn-ea"/>
                          <a:cs typeface="+mn-cs"/>
                        </a:rPr>
                        <a:t> </a:t>
                      </a:r>
                      <a:r>
                        <a:rPr lang="en-GB" sz="1400" b="0" i="0" kern="1200" dirty="0" err="1">
                          <a:solidFill>
                            <a:schemeClr val="dk1"/>
                          </a:solidFill>
                          <a:effectLst/>
                          <a:latin typeface="Montserrat" panose="00000500000000000000" pitchFamily="2" charset="0"/>
                          <a:ea typeface="+mn-ea"/>
                          <a:cs typeface="+mn-cs"/>
                        </a:rPr>
                        <a:t>Nimo</a:t>
                      </a:r>
                      <a:r>
                        <a:rPr lang="en-GB" sz="1400" b="0" i="0" kern="1200" dirty="0">
                          <a:solidFill>
                            <a:schemeClr val="dk1"/>
                          </a:solidFill>
                          <a:effectLst/>
                          <a:latin typeface="Montserrat" panose="00000500000000000000" pitchFamily="2" charset="0"/>
                          <a:ea typeface="+mn-ea"/>
                          <a:cs typeface="+mn-cs"/>
                        </a:rPr>
                        <a:t> </a:t>
                      </a:r>
                      <a:endParaRPr lang="en-GB" sz="1100" b="0" baseline="0" dirty="0">
                        <a:latin typeface="Montserrat" panose="00000500000000000000" pitchFamily="2" charset="0"/>
                      </a:endParaRPr>
                    </a:p>
                    <a:p>
                      <a:endParaRPr lang="en-GB" sz="1400" b="1" dirty="0">
                        <a:latin typeface="Montserrat" panose="00000500000000000000" pitchFamily="2" charset="0"/>
                      </a:endParaRPr>
                    </a:p>
                  </a:txBody>
                  <a:tcPr/>
                </a:tc>
                <a:tc>
                  <a:txBody>
                    <a:bodyPr/>
                    <a:lstStyle/>
                    <a:p>
                      <a:pPr marL="285750" indent="-285750">
                        <a:buFont typeface="Arial" panose="020B0604020202020204" pitchFamily="34" charset="0"/>
                        <a:buChar char="•"/>
                      </a:pPr>
                      <a:r>
                        <a:rPr lang="en-GB" sz="1400" dirty="0">
                          <a:latin typeface="Montserrat" panose="00000500000000000000" pitchFamily="2" charset="0"/>
                        </a:rPr>
                        <a:t>Planning the User</a:t>
                      </a:r>
                      <a:r>
                        <a:rPr lang="en-GB" sz="1400" baseline="0" dirty="0">
                          <a:latin typeface="Montserrat" panose="00000500000000000000" pitchFamily="2" charset="0"/>
                        </a:rPr>
                        <a:t> Acceptance Testing phase </a:t>
                      </a:r>
                    </a:p>
                    <a:p>
                      <a:pPr marL="285750" indent="-285750">
                        <a:buFont typeface="Arial" panose="020B0604020202020204" pitchFamily="34" charset="0"/>
                        <a:buChar char="•"/>
                      </a:pPr>
                      <a:r>
                        <a:rPr lang="en-GB" sz="1400" baseline="0" dirty="0">
                          <a:latin typeface="Montserrat" panose="00000500000000000000" pitchFamily="2" charset="0"/>
                        </a:rPr>
                        <a:t>1</a:t>
                      </a:r>
                      <a:r>
                        <a:rPr lang="en-GB" sz="1400" baseline="30000" dirty="0">
                          <a:latin typeface="Montserrat" panose="00000500000000000000" pitchFamily="2" charset="0"/>
                        </a:rPr>
                        <a:t>st</a:t>
                      </a:r>
                      <a:r>
                        <a:rPr lang="en-GB" sz="1400" baseline="0" dirty="0">
                          <a:latin typeface="Montserrat" panose="00000500000000000000" pitchFamily="2" charset="0"/>
                        </a:rPr>
                        <a:t> line triage of raised defects – Ensuring that all raised defects are defects/in scope requirements prior to raising with Frank</a:t>
                      </a:r>
                    </a:p>
                    <a:p>
                      <a:pPr marL="285750" indent="-285750">
                        <a:buFont typeface="Arial" panose="020B0604020202020204" pitchFamily="34" charset="0"/>
                        <a:buChar char="•"/>
                      </a:pPr>
                      <a:r>
                        <a:rPr lang="en-GB" sz="1400" baseline="0" dirty="0">
                          <a:latin typeface="Montserrat" panose="00000500000000000000" pitchFamily="2" charset="0"/>
                        </a:rPr>
                        <a:t>Support with CMS questions (following training) prior to raising with Frank </a:t>
                      </a:r>
                      <a:endParaRPr lang="en-GB" sz="1400" dirty="0">
                        <a:latin typeface="Montserrat" panose="00000500000000000000" pitchFamily="2" charset="0"/>
                      </a:endParaRPr>
                    </a:p>
                  </a:txBody>
                  <a:tcPr/>
                </a:tc>
                <a:extLst>
                  <a:ext uri="{0D108BD9-81ED-4DB2-BD59-A6C34878D82A}">
                    <a16:rowId xmlns:a16="http://schemas.microsoft.com/office/drawing/2014/main" val="2198748755"/>
                  </a:ext>
                </a:extLst>
              </a:tr>
            </a:tbl>
          </a:graphicData>
        </a:graphic>
      </p:graphicFrame>
      <p:pic>
        <p:nvPicPr>
          <p:cNvPr id="5" name="Picture 2" descr="02899eac-a030-4e16-a7b4-a1be75ac2105">
            <a:extLst>
              <a:ext uri="{FF2B5EF4-FFF2-40B4-BE49-F238E27FC236}">
                <a16:creationId xmlns:a16="http://schemas.microsoft.com/office/drawing/2014/main" id="{AF4A0D91-E7B9-4B71-9736-0B3DE2A70A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22819" y="6321157"/>
            <a:ext cx="123825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55820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98067"/>
          </a:xfrm>
        </p:spPr>
        <p:txBody>
          <a:bodyPr/>
          <a:lstStyle/>
          <a:p>
            <a:r>
              <a:rPr lang="en-GB" dirty="0">
                <a:latin typeface="Montserrat" panose="00000500000000000000" pitchFamily="2" charset="0"/>
              </a:rPr>
              <a:t>Roles &amp; Responsibilities – Cont.….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6049974"/>
              </p:ext>
            </p:extLst>
          </p:nvPr>
        </p:nvGraphicFramePr>
        <p:xfrm>
          <a:off x="838200" y="1431235"/>
          <a:ext cx="10515600" cy="3681007"/>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3904711845"/>
                    </a:ext>
                  </a:extLst>
                </a:gridCol>
                <a:gridCol w="5257800">
                  <a:extLst>
                    <a:ext uri="{9D8B030D-6E8A-4147-A177-3AD203B41FA5}">
                      <a16:colId xmlns:a16="http://schemas.microsoft.com/office/drawing/2014/main" val="2770984100"/>
                    </a:ext>
                  </a:extLst>
                </a:gridCol>
              </a:tblGrid>
              <a:tr h="367437">
                <a:tc>
                  <a:txBody>
                    <a:bodyPr/>
                    <a:lstStyle/>
                    <a:p>
                      <a:r>
                        <a:rPr lang="en-GB"/>
                        <a:t>Role </a:t>
                      </a:r>
                    </a:p>
                  </a:txBody>
                  <a:tcPr/>
                </a:tc>
                <a:tc>
                  <a:txBody>
                    <a:bodyPr/>
                    <a:lstStyle/>
                    <a:p>
                      <a:r>
                        <a:rPr lang="en-GB"/>
                        <a:t>Responsibility</a:t>
                      </a:r>
                    </a:p>
                  </a:txBody>
                  <a:tcPr/>
                </a:tc>
                <a:extLst>
                  <a:ext uri="{0D108BD9-81ED-4DB2-BD59-A6C34878D82A}">
                    <a16:rowId xmlns:a16="http://schemas.microsoft.com/office/drawing/2014/main" val="1954955524"/>
                  </a:ext>
                </a:extLst>
              </a:tr>
              <a:tr h="1301890">
                <a:tc>
                  <a:txBody>
                    <a:bodyPr/>
                    <a:lstStyle/>
                    <a:p>
                      <a:r>
                        <a:rPr lang="en-GB" sz="1400" b="1" dirty="0">
                          <a:latin typeface="Montserrat" panose="00000500000000000000" pitchFamily="2" charset="0"/>
                        </a:rPr>
                        <a:t>Training</a:t>
                      </a:r>
                      <a:r>
                        <a:rPr lang="en-GB" sz="1400" b="1" baseline="0" dirty="0">
                          <a:latin typeface="Montserrat" panose="00000500000000000000" pitchFamily="2" charset="0"/>
                        </a:rPr>
                        <a:t> co-ordinator:</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i="0" kern="1200" dirty="0" err="1">
                          <a:solidFill>
                            <a:schemeClr val="dk1"/>
                          </a:solidFill>
                          <a:effectLst/>
                          <a:latin typeface="Montserrat" panose="00000500000000000000" pitchFamily="2" charset="0"/>
                          <a:ea typeface="+mn-ea"/>
                          <a:cs typeface="+mn-cs"/>
                        </a:rPr>
                        <a:t>Bhesme</a:t>
                      </a:r>
                      <a:r>
                        <a:rPr lang="en-GB" sz="1400" b="0" i="0" kern="1200" dirty="0">
                          <a:solidFill>
                            <a:schemeClr val="dk1"/>
                          </a:solidFill>
                          <a:effectLst/>
                          <a:latin typeface="Montserrat" panose="00000500000000000000" pitchFamily="2" charset="0"/>
                          <a:ea typeface="+mn-ea"/>
                          <a:cs typeface="+mn-cs"/>
                        </a:rPr>
                        <a:t> </a:t>
                      </a:r>
                      <a:r>
                        <a:rPr lang="en-GB" sz="1400" b="0" i="0" kern="1200" dirty="0" err="1">
                          <a:solidFill>
                            <a:schemeClr val="dk1"/>
                          </a:solidFill>
                          <a:effectLst/>
                          <a:latin typeface="Montserrat" panose="00000500000000000000" pitchFamily="2" charset="0"/>
                          <a:ea typeface="+mn-ea"/>
                          <a:cs typeface="+mn-cs"/>
                        </a:rPr>
                        <a:t>Nimo</a:t>
                      </a:r>
                      <a:r>
                        <a:rPr lang="en-GB" sz="1400" b="0" i="0" kern="1200" dirty="0">
                          <a:solidFill>
                            <a:schemeClr val="dk1"/>
                          </a:solidFill>
                          <a:effectLst/>
                          <a:latin typeface="Montserrat" panose="00000500000000000000" pitchFamily="2" charset="0"/>
                          <a:ea typeface="+mn-ea"/>
                          <a:cs typeface="+mn-cs"/>
                        </a:rPr>
                        <a:t> </a:t>
                      </a:r>
                      <a:endParaRPr lang="en-GB" sz="1100" b="0" baseline="0" dirty="0">
                        <a:latin typeface="Montserrat" panose="00000500000000000000" pitchFamily="2" charset="0"/>
                      </a:endParaRPr>
                    </a:p>
                    <a:p>
                      <a:endParaRPr lang="en-GB" sz="1400" b="0" i="0" kern="1200" baseline="0" dirty="0">
                        <a:solidFill>
                          <a:schemeClr val="dk1"/>
                        </a:solidFill>
                        <a:effectLst/>
                        <a:latin typeface="Montserrat" panose="00000500000000000000" pitchFamily="2" charset="0"/>
                        <a:ea typeface="+mn-ea"/>
                        <a:cs typeface="+mn-cs"/>
                      </a:endParaRPr>
                    </a:p>
                  </a:txBody>
                  <a:tcPr/>
                </a:tc>
                <a:tc>
                  <a:txBody>
                    <a:bodyPr/>
                    <a:lstStyle/>
                    <a:p>
                      <a:pPr marL="285750" indent="-285750">
                        <a:buFont typeface="Arial" panose="020B0604020202020204" pitchFamily="34" charset="0"/>
                        <a:buChar char="•"/>
                      </a:pPr>
                      <a:r>
                        <a:rPr lang="en-GB" sz="1400">
                          <a:latin typeface="Montserrat" panose="00000500000000000000" pitchFamily="2" charset="0"/>
                        </a:rPr>
                        <a:t>Planning</a:t>
                      </a:r>
                      <a:r>
                        <a:rPr lang="en-GB" sz="1400" baseline="0">
                          <a:latin typeface="Montserrat" panose="00000500000000000000" pitchFamily="2" charset="0"/>
                        </a:rPr>
                        <a:t> the training session</a:t>
                      </a:r>
                    </a:p>
                    <a:p>
                      <a:pPr marL="285750" indent="-285750">
                        <a:buFont typeface="Arial" panose="020B0604020202020204" pitchFamily="34" charset="0"/>
                        <a:buChar char="•"/>
                      </a:pPr>
                      <a:r>
                        <a:rPr lang="en-GB" sz="1400" baseline="0">
                          <a:latin typeface="Montserrat" panose="00000500000000000000" pitchFamily="2" charset="0"/>
                        </a:rPr>
                        <a:t>Ensure that the training room has the necessary hardware available to Frank (N/A for this delivery)</a:t>
                      </a:r>
                    </a:p>
                    <a:p>
                      <a:pPr marL="285750" indent="-285750">
                        <a:buFont typeface="Arial" panose="020B0604020202020204" pitchFamily="34" charset="0"/>
                        <a:buChar char="•"/>
                      </a:pPr>
                      <a:r>
                        <a:rPr lang="en-GB" sz="1400" baseline="0">
                          <a:latin typeface="Montserrat" panose="00000500000000000000" pitchFamily="2" charset="0"/>
                        </a:rPr>
                        <a:t>Internal knowledge transfer following the training session (N/A for this delivery)</a:t>
                      </a:r>
                      <a:endParaRPr lang="en-GB" sz="1400">
                        <a:latin typeface="Montserrat" panose="00000500000000000000" pitchFamily="2" charset="0"/>
                      </a:endParaRPr>
                    </a:p>
                  </a:txBody>
                  <a:tcPr/>
                </a:tc>
                <a:extLst>
                  <a:ext uri="{0D108BD9-81ED-4DB2-BD59-A6C34878D82A}">
                    <a16:rowId xmlns:a16="http://schemas.microsoft.com/office/drawing/2014/main" val="4239080974"/>
                  </a:ext>
                </a:extLst>
              </a:tr>
              <a:tr h="1584960">
                <a:tc>
                  <a:txBody>
                    <a:bodyPr/>
                    <a:lstStyle/>
                    <a:p>
                      <a:r>
                        <a:rPr lang="en-GB" sz="1400" b="1" dirty="0">
                          <a:latin typeface="Montserrat" panose="00000500000000000000" pitchFamily="2" charset="0"/>
                        </a:rPr>
                        <a:t>Implementation</a:t>
                      </a:r>
                      <a:r>
                        <a:rPr lang="en-GB" sz="1400" b="1" baseline="0" dirty="0">
                          <a:latin typeface="Montserrat" panose="00000500000000000000" pitchFamily="2" charset="0"/>
                        </a:rPr>
                        <a:t> Manager</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i="0" kern="1200" dirty="0" err="1">
                          <a:solidFill>
                            <a:schemeClr val="dk1"/>
                          </a:solidFill>
                          <a:effectLst/>
                          <a:latin typeface="Montserrat" panose="00000500000000000000" pitchFamily="2" charset="0"/>
                          <a:ea typeface="+mn-ea"/>
                          <a:cs typeface="+mn-cs"/>
                        </a:rPr>
                        <a:t>Bhesme</a:t>
                      </a:r>
                      <a:r>
                        <a:rPr lang="en-GB" sz="1400" b="0" i="0" kern="1200" dirty="0">
                          <a:solidFill>
                            <a:schemeClr val="dk1"/>
                          </a:solidFill>
                          <a:effectLst/>
                          <a:latin typeface="Montserrat" panose="00000500000000000000" pitchFamily="2" charset="0"/>
                          <a:ea typeface="+mn-ea"/>
                          <a:cs typeface="+mn-cs"/>
                        </a:rPr>
                        <a:t> </a:t>
                      </a:r>
                      <a:r>
                        <a:rPr lang="en-GB" sz="1400" b="0" i="0" kern="1200" dirty="0" err="1">
                          <a:solidFill>
                            <a:schemeClr val="dk1"/>
                          </a:solidFill>
                          <a:effectLst/>
                          <a:latin typeface="Montserrat" panose="00000500000000000000" pitchFamily="2" charset="0"/>
                          <a:ea typeface="+mn-ea"/>
                          <a:cs typeface="+mn-cs"/>
                        </a:rPr>
                        <a:t>Nimo</a:t>
                      </a:r>
                      <a:r>
                        <a:rPr lang="en-GB" sz="1400" b="0" i="0" kern="1200" dirty="0">
                          <a:solidFill>
                            <a:schemeClr val="dk1"/>
                          </a:solidFill>
                          <a:effectLst/>
                          <a:latin typeface="Montserrat" panose="00000500000000000000" pitchFamily="2" charset="0"/>
                          <a:ea typeface="+mn-ea"/>
                          <a:cs typeface="+mn-cs"/>
                        </a:rPr>
                        <a:t> </a:t>
                      </a:r>
                      <a:endParaRPr lang="en-GB" sz="1100" b="0" baseline="0" dirty="0">
                        <a:latin typeface="Montserrat" panose="00000500000000000000" pitchFamily="2" charset="0"/>
                      </a:endParaRPr>
                    </a:p>
                    <a:p>
                      <a:endParaRPr lang="en-GB" sz="1400" b="0" i="0" kern="1200" baseline="0" dirty="0">
                        <a:solidFill>
                          <a:schemeClr val="dk1"/>
                        </a:solidFill>
                        <a:effectLst/>
                        <a:latin typeface="Montserrat" panose="00000500000000000000" pitchFamily="2" charset="0"/>
                        <a:ea typeface="+mn-ea"/>
                        <a:cs typeface="+mn-cs"/>
                      </a:endParaRPr>
                    </a:p>
                  </a:txBody>
                  <a:tcPr/>
                </a:tc>
                <a:tc>
                  <a:txBody>
                    <a:bodyPr/>
                    <a:lstStyle/>
                    <a:p>
                      <a:pPr marL="285750" indent="-285750">
                        <a:buFont typeface="Arial" panose="020B0604020202020204" pitchFamily="34" charset="0"/>
                        <a:buChar char="•"/>
                      </a:pPr>
                      <a:r>
                        <a:rPr lang="en-GB" sz="1400" dirty="0">
                          <a:latin typeface="Montserrat" panose="00000500000000000000" pitchFamily="2" charset="0"/>
                        </a:rPr>
                        <a:t>Manage the overall planning of the</a:t>
                      </a:r>
                      <a:r>
                        <a:rPr lang="en-GB" sz="1400" baseline="0" dirty="0">
                          <a:latin typeface="Montserrat" panose="00000500000000000000" pitchFamily="2" charset="0"/>
                        </a:rPr>
                        <a:t> deployment to Inc.</a:t>
                      </a:r>
                    </a:p>
                    <a:p>
                      <a:pPr marL="742950" lvl="1" indent="-285750">
                        <a:buFont typeface="Arial" panose="020B0604020202020204" pitchFamily="34" charset="0"/>
                        <a:buChar char="•"/>
                      </a:pPr>
                      <a:r>
                        <a:rPr lang="en-GB" sz="1400" baseline="0" dirty="0">
                          <a:latin typeface="Montserrat" panose="00000500000000000000" pitchFamily="2" charset="0"/>
                        </a:rPr>
                        <a:t>Liaison with the Frank Implementation Manager</a:t>
                      </a:r>
                    </a:p>
                    <a:p>
                      <a:pPr marL="742950" lvl="1" indent="-285750">
                        <a:buFont typeface="Arial" panose="020B0604020202020204" pitchFamily="34" charset="0"/>
                        <a:buChar char="•"/>
                      </a:pPr>
                      <a:r>
                        <a:rPr lang="en-GB" sz="1400" baseline="0" dirty="0">
                          <a:latin typeface="Montserrat" panose="00000500000000000000" pitchFamily="2" charset="0"/>
                        </a:rPr>
                        <a:t>Planning the launch</a:t>
                      </a:r>
                    </a:p>
                    <a:p>
                      <a:pPr marL="742950" lvl="1" indent="-285750">
                        <a:buFont typeface="Arial" panose="020B0604020202020204" pitchFamily="34" charset="0"/>
                        <a:buChar char="•"/>
                      </a:pPr>
                      <a:r>
                        <a:rPr lang="en-GB" sz="1400" baseline="0" dirty="0">
                          <a:latin typeface="Montserrat" panose="00000500000000000000" pitchFamily="2" charset="0"/>
                        </a:rPr>
                        <a:t>Internal communication of the deployment</a:t>
                      </a:r>
                    </a:p>
                    <a:p>
                      <a:pPr marL="742950" lvl="1" indent="-285750">
                        <a:buFont typeface="Arial" panose="020B0604020202020204" pitchFamily="34" charset="0"/>
                        <a:buChar char="•"/>
                      </a:pPr>
                      <a:r>
                        <a:rPr lang="en-GB" sz="1400" baseline="0" dirty="0">
                          <a:latin typeface="Montserrat" panose="00000500000000000000" pitchFamily="2" charset="0"/>
                        </a:rPr>
                        <a:t>Planning and co-ordination of post go live verification</a:t>
                      </a:r>
                    </a:p>
                    <a:p>
                      <a:pPr marL="742950" lvl="1" indent="-285750">
                        <a:buFont typeface="Arial" panose="020B0604020202020204" pitchFamily="34" charset="0"/>
                        <a:buChar char="•"/>
                      </a:pPr>
                      <a:r>
                        <a:rPr lang="en-GB" sz="1400" baseline="0" dirty="0">
                          <a:latin typeface="Montserrat" panose="00000500000000000000" pitchFamily="2" charset="0"/>
                        </a:rPr>
                        <a:t>Gathering input for the retrospective meeting</a:t>
                      </a:r>
                    </a:p>
                    <a:p>
                      <a:pPr marL="742950" lvl="1" indent="-285750">
                        <a:buFont typeface="Arial" panose="020B0604020202020204" pitchFamily="34" charset="0"/>
                        <a:buChar char="•"/>
                      </a:pPr>
                      <a:endParaRPr lang="en-GB" sz="1400" dirty="0">
                        <a:latin typeface="Montserrat" panose="00000500000000000000" pitchFamily="2" charset="0"/>
                      </a:endParaRPr>
                    </a:p>
                  </a:txBody>
                  <a:tcPr/>
                </a:tc>
                <a:extLst>
                  <a:ext uri="{0D108BD9-81ED-4DB2-BD59-A6C34878D82A}">
                    <a16:rowId xmlns:a16="http://schemas.microsoft.com/office/drawing/2014/main" val="178964475"/>
                  </a:ext>
                </a:extLst>
              </a:tr>
            </a:tbl>
          </a:graphicData>
        </a:graphic>
      </p:graphicFrame>
      <p:pic>
        <p:nvPicPr>
          <p:cNvPr id="5" name="Picture 2" descr="02899eac-a030-4e16-a7b4-a1be75ac2105">
            <a:extLst>
              <a:ext uri="{FF2B5EF4-FFF2-40B4-BE49-F238E27FC236}">
                <a16:creationId xmlns:a16="http://schemas.microsoft.com/office/drawing/2014/main" id="{57BE6C15-5AE1-4963-BBBD-BC7F0018D5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22819" y="6321157"/>
            <a:ext cx="123825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16898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2036"/>
            <a:ext cx="10515600" cy="858440"/>
          </a:xfrm>
        </p:spPr>
        <p:txBody>
          <a:bodyPr/>
          <a:lstStyle/>
          <a:p>
            <a:r>
              <a:rPr lang="en-GB" dirty="0">
                <a:latin typeface="Montserrat" panose="00000500000000000000" pitchFamily="2" charset="0"/>
              </a:rPr>
              <a:t>Roles &amp; Responsibilities – Frank</a:t>
            </a:r>
          </a:p>
        </p:txBody>
      </p:sp>
      <p:sp>
        <p:nvSpPr>
          <p:cNvPr id="3" name="Content Placeholder 2"/>
          <p:cNvSpPr>
            <a:spLocks noGrp="1"/>
          </p:cNvSpPr>
          <p:nvPr>
            <p:ph idx="1"/>
          </p:nvPr>
        </p:nvSpPr>
        <p:spPr>
          <a:xfrm>
            <a:off x="838200" y="1820862"/>
            <a:ext cx="10515600" cy="4351338"/>
          </a:xfrm>
        </p:spPr>
        <p:txBody>
          <a:bodyPr/>
          <a:lstStyle/>
          <a:p>
            <a:endParaRPr lang="en-GB"/>
          </a:p>
        </p:txBody>
      </p:sp>
      <p:graphicFrame>
        <p:nvGraphicFramePr>
          <p:cNvPr id="5" name="Content Placeholder 3"/>
          <p:cNvGraphicFramePr>
            <a:graphicFrameLocks/>
          </p:cNvGraphicFramePr>
          <p:nvPr>
            <p:extLst>
              <p:ext uri="{D42A27DB-BD31-4B8C-83A1-F6EECF244321}">
                <p14:modId xmlns:p14="http://schemas.microsoft.com/office/powerpoint/2010/main" val="637930436"/>
              </p:ext>
            </p:extLst>
          </p:nvPr>
        </p:nvGraphicFramePr>
        <p:xfrm>
          <a:off x="838200" y="1066801"/>
          <a:ext cx="10515600" cy="5533318"/>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3904711845"/>
                    </a:ext>
                  </a:extLst>
                </a:gridCol>
                <a:gridCol w="5257800">
                  <a:extLst>
                    <a:ext uri="{9D8B030D-6E8A-4147-A177-3AD203B41FA5}">
                      <a16:colId xmlns:a16="http://schemas.microsoft.com/office/drawing/2014/main" val="2770984100"/>
                    </a:ext>
                  </a:extLst>
                </a:gridCol>
              </a:tblGrid>
              <a:tr h="365508">
                <a:tc>
                  <a:txBody>
                    <a:bodyPr/>
                    <a:lstStyle/>
                    <a:p>
                      <a:r>
                        <a:rPr lang="en-GB" dirty="0"/>
                        <a:t>Role</a:t>
                      </a:r>
                    </a:p>
                  </a:txBody>
                  <a:tcPr/>
                </a:tc>
                <a:tc>
                  <a:txBody>
                    <a:bodyPr/>
                    <a:lstStyle/>
                    <a:p>
                      <a:r>
                        <a:rPr lang="en-GB" dirty="0"/>
                        <a:t>Responsibility</a:t>
                      </a:r>
                    </a:p>
                  </a:txBody>
                  <a:tcPr/>
                </a:tc>
                <a:extLst>
                  <a:ext uri="{0D108BD9-81ED-4DB2-BD59-A6C34878D82A}">
                    <a16:rowId xmlns:a16="http://schemas.microsoft.com/office/drawing/2014/main" val="1954955524"/>
                  </a:ext>
                </a:extLst>
              </a:tr>
              <a:tr h="1370654">
                <a:tc>
                  <a:txBody>
                    <a:bodyPr/>
                    <a:lstStyle/>
                    <a:p>
                      <a:r>
                        <a:rPr lang="en-GB" sz="1300" b="1" baseline="0" dirty="0">
                          <a:latin typeface="Montserrat" panose="00000500000000000000" pitchFamily="2" charset="0"/>
                        </a:rPr>
                        <a:t>Main contact/PM:</a:t>
                      </a:r>
                    </a:p>
                    <a:p>
                      <a:r>
                        <a:rPr lang="en-GB" sz="1300" b="0" baseline="0" dirty="0">
                          <a:latin typeface="Montserrat" panose="00000500000000000000" pitchFamily="2" charset="0"/>
                        </a:rPr>
                        <a:t>Megan Cooper</a:t>
                      </a:r>
                      <a:endParaRPr lang="en-GB" sz="1300" b="0" i="0" u="none" strike="noStrike" baseline="0" noProof="0" dirty="0">
                        <a:latin typeface="Montserrat" panose="00000500000000000000" pitchFamily="2" charset="0"/>
                      </a:endParaRPr>
                    </a:p>
                  </a:txBody>
                  <a:tcPr/>
                </a:tc>
                <a:tc>
                  <a:txBody>
                    <a:bodyPr/>
                    <a:lstStyle/>
                    <a:p>
                      <a:pPr marL="285750" marR="0" lvl="0" indent="-285750" algn="l" rtl="0" eaLnBrk="1" fontAlgn="auto" latinLnBrk="0" hangingPunct="1">
                        <a:lnSpc>
                          <a:spcPct val="100000"/>
                        </a:lnSpc>
                        <a:spcBef>
                          <a:spcPts val="0"/>
                        </a:spcBef>
                        <a:spcAft>
                          <a:spcPts val="0"/>
                        </a:spcAft>
                        <a:buClrTx/>
                        <a:buSzTx/>
                        <a:buFont typeface="Arial" panose="020B0604020202020204" pitchFamily="34" charset="0"/>
                        <a:buChar char="•"/>
                      </a:pPr>
                      <a:r>
                        <a:rPr lang="en-GB" sz="1300" dirty="0">
                          <a:latin typeface="Montserrat" panose="00000500000000000000" pitchFamily="2" charset="0"/>
                        </a:rPr>
                        <a:t>All communication into</a:t>
                      </a:r>
                      <a:r>
                        <a:rPr lang="en-GB" sz="1300" baseline="0" dirty="0">
                          <a:latin typeface="Montserrat" panose="00000500000000000000" pitchFamily="2" charset="0"/>
                        </a:rPr>
                        <a:t> </a:t>
                      </a:r>
                      <a:r>
                        <a:rPr lang="en-GB" sz="1300" b="0" baseline="0" dirty="0">
                          <a:latin typeface="Montserrat" panose="00000500000000000000" pitchFamily="2" charset="0"/>
                        </a:rPr>
                        <a:t>CP HT </a:t>
                      </a:r>
                      <a:r>
                        <a:rPr lang="en-GB" sz="1300" baseline="0" dirty="0">
                          <a:latin typeface="Montserrat" panose="00000500000000000000" pitchFamily="2" charset="0"/>
                        </a:rPr>
                        <a:t>to flow through these persons. </a:t>
                      </a:r>
                    </a:p>
                    <a:p>
                      <a:pPr marL="285750" indent="-285750">
                        <a:buFont typeface="Arial" panose="020B0604020202020204" pitchFamily="34" charset="0"/>
                        <a:buChar char="•"/>
                      </a:pPr>
                      <a:r>
                        <a:rPr lang="en-GB" sz="1300" baseline="0" dirty="0">
                          <a:latin typeface="Montserrat" panose="00000500000000000000" pitchFamily="2" charset="0"/>
                        </a:rPr>
                        <a:t>Manage the schedule of work along with regular updates on progression</a:t>
                      </a:r>
                    </a:p>
                    <a:p>
                      <a:pPr marL="285750" indent="-285750">
                        <a:buFont typeface="Arial" panose="020B0604020202020204" pitchFamily="34" charset="0"/>
                        <a:buChar char="•"/>
                      </a:pPr>
                      <a:r>
                        <a:rPr lang="en-GB" sz="1300" i="0" baseline="0" dirty="0">
                          <a:latin typeface="Montserrat" panose="00000500000000000000" pitchFamily="2" charset="0"/>
                        </a:rPr>
                        <a:t>Gather and manage risks/issues</a:t>
                      </a:r>
                    </a:p>
                    <a:p>
                      <a:pPr marL="285750" indent="-285750">
                        <a:buFont typeface="Arial" panose="020B0604020202020204" pitchFamily="34" charset="0"/>
                        <a:buChar char="•"/>
                      </a:pPr>
                      <a:r>
                        <a:rPr lang="en-GB" sz="1300" i="0" baseline="0" dirty="0">
                          <a:latin typeface="Montserrat" panose="00000500000000000000" pitchFamily="2" charset="0"/>
                        </a:rPr>
                        <a:t>Manage the Frank implementation tasks</a:t>
                      </a:r>
                    </a:p>
                    <a:p>
                      <a:pPr marL="285750" indent="-285750">
                        <a:buFont typeface="Arial" panose="020B0604020202020204" pitchFamily="34" charset="0"/>
                        <a:buChar char="•"/>
                      </a:pPr>
                      <a:r>
                        <a:rPr lang="en-GB" sz="1300" i="1" baseline="0" dirty="0">
                          <a:latin typeface="Montserrat" panose="00000500000000000000" pitchFamily="2" charset="0"/>
                        </a:rPr>
                        <a:t>The person can be changed for the different project phases</a:t>
                      </a:r>
                      <a:endParaRPr lang="en-GB" sz="1300" i="1" dirty="0">
                        <a:latin typeface="Montserrat" panose="00000500000000000000" pitchFamily="2" charset="0"/>
                      </a:endParaRPr>
                    </a:p>
                  </a:txBody>
                  <a:tcPr/>
                </a:tc>
                <a:extLst>
                  <a:ext uri="{0D108BD9-81ED-4DB2-BD59-A6C34878D82A}">
                    <a16:rowId xmlns:a16="http://schemas.microsoft.com/office/drawing/2014/main" val="2382153131"/>
                  </a:ext>
                </a:extLst>
              </a:tr>
              <a:tr h="1418518">
                <a:tc>
                  <a:txBody>
                    <a:bodyPr/>
                    <a:lstStyle/>
                    <a:p>
                      <a:r>
                        <a:rPr lang="en-GB" sz="1300" b="1" dirty="0">
                          <a:latin typeface="Montserrat" panose="00000500000000000000" pitchFamily="2" charset="0"/>
                        </a:rPr>
                        <a:t>Escalation</a:t>
                      </a:r>
                      <a:r>
                        <a:rPr lang="en-GB" sz="1300" b="1" baseline="0" dirty="0">
                          <a:latin typeface="Montserrat" panose="00000500000000000000" pitchFamily="2" charset="0"/>
                        </a:rPr>
                        <a:t> contact:</a:t>
                      </a:r>
                    </a:p>
                    <a:p>
                      <a:r>
                        <a:rPr lang="en-GB" sz="1300" b="0" baseline="0" dirty="0">
                          <a:latin typeface="Montserrat" panose="00000500000000000000" pitchFamily="2" charset="0"/>
                        </a:rPr>
                        <a:t>1</a:t>
                      </a:r>
                      <a:r>
                        <a:rPr lang="en-GB" sz="1300" b="0" baseline="30000" dirty="0">
                          <a:latin typeface="Montserrat" panose="00000500000000000000" pitchFamily="2" charset="0"/>
                        </a:rPr>
                        <a:t>st</a:t>
                      </a:r>
                      <a:r>
                        <a:rPr lang="en-GB" sz="1300" b="0" baseline="0" dirty="0">
                          <a:latin typeface="Montserrat" panose="00000500000000000000" pitchFamily="2" charset="0"/>
                        </a:rPr>
                        <a:t> Tier – Megan Cooper</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300" b="0" i="0" u="none" strike="noStrike" baseline="0" noProof="0" dirty="0">
                          <a:latin typeface="Montserrat" panose="00000500000000000000" pitchFamily="2" charset="0"/>
                        </a:rPr>
                        <a:t>2</a:t>
                      </a:r>
                      <a:r>
                        <a:rPr lang="en-GB" sz="1300" b="0" i="0" u="none" strike="noStrike" baseline="30000" noProof="0" dirty="0">
                          <a:latin typeface="Montserrat" panose="00000500000000000000" pitchFamily="2" charset="0"/>
                        </a:rPr>
                        <a:t>nd</a:t>
                      </a:r>
                      <a:r>
                        <a:rPr lang="en-GB" sz="1300" b="0" i="0" u="none" strike="noStrike" baseline="0" noProof="0" dirty="0">
                          <a:latin typeface="Montserrat" panose="00000500000000000000" pitchFamily="2" charset="0"/>
                        </a:rPr>
                        <a:t> Tier –  Mike Smith</a:t>
                      </a:r>
                      <a:endParaRPr lang="en-US" sz="1300" b="0" i="0" u="none" strike="noStrike" baseline="0" noProof="0" dirty="0">
                        <a:latin typeface="Montserrat" panose="00000500000000000000" pitchFamily="2" charset="0"/>
                      </a:endParaRPr>
                    </a:p>
                    <a:p>
                      <a:pPr lvl="0">
                        <a:buNone/>
                      </a:pPr>
                      <a:r>
                        <a:rPr lang="en-GB" sz="1300" b="0" i="0" u="none" strike="noStrike" baseline="0" noProof="0" dirty="0">
                          <a:latin typeface="Montserrat" panose="00000500000000000000" pitchFamily="2" charset="0"/>
                        </a:rPr>
                        <a:t>3</a:t>
                      </a:r>
                      <a:r>
                        <a:rPr lang="en-GB" sz="1300" b="0" i="0" u="none" strike="noStrike" baseline="30000" noProof="0" dirty="0">
                          <a:latin typeface="Montserrat" panose="00000500000000000000" pitchFamily="2" charset="0"/>
                        </a:rPr>
                        <a:t>rd</a:t>
                      </a:r>
                      <a:r>
                        <a:rPr lang="en-GB" sz="1300" b="0" i="0" u="none" strike="noStrike" baseline="0" noProof="0" dirty="0">
                          <a:latin typeface="Montserrat" panose="00000500000000000000" pitchFamily="2" charset="0"/>
                        </a:rPr>
                        <a:t> Tier –  Jamie Wise</a:t>
                      </a:r>
                      <a:endParaRPr lang="en-GB" sz="1300" dirty="0">
                        <a:latin typeface="Montserrat" panose="00000500000000000000" pitchFamily="2" charset="0"/>
                      </a:endParaRPr>
                    </a:p>
                    <a:p>
                      <a:endParaRPr lang="en-GB" sz="1300" baseline="0" dirty="0">
                        <a:latin typeface="Montserrat" panose="00000500000000000000" pitchFamily="2" charset="0"/>
                      </a:endParaRPr>
                    </a:p>
                  </a:txBody>
                  <a:tcPr/>
                </a:tc>
                <a:tc>
                  <a:txBody>
                    <a:bodyPr/>
                    <a:lstStyle/>
                    <a:p>
                      <a:pPr marL="285750" indent="-285750">
                        <a:buFont typeface="Arial" panose="020B0604020202020204" pitchFamily="34" charset="0"/>
                        <a:buChar char="•"/>
                      </a:pPr>
                      <a:r>
                        <a:rPr lang="en-GB" sz="1300" dirty="0">
                          <a:latin typeface="Montserrat" panose="00000500000000000000" pitchFamily="2" charset="0"/>
                        </a:rPr>
                        <a:t>Point of contact for </a:t>
                      </a:r>
                      <a:r>
                        <a:rPr lang="en-GB" sz="1300" baseline="0" dirty="0">
                          <a:latin typeface="Montserrat" panose="00000500000000000000" pitchFamily="2" charset="0"/>
                        </a:rPr>
                        <a:t>any decisions which the ‘Main Contact’ does not have delegated authority to make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baseline="0" dirty="0">
                          <a:latin typeface="Montserrat" panose="00000500000000000000" pitchFamily="2" charset="0"/>
                        </a:rPr>
                        <a:t>Decisions to be made in a timely manner – Time to be determined on a case-by-case basis</a:t>
                      </a:r>
                    </a:p>
                    <a:p>
                      <a:pPr marL="285750" indent="-285750">
                        <a:buFont typeface="Arial" panose="020B0604020202020204" pitchFamily="34" charset="0"/>
                        <a:buChar char="•"/>
                      </a:pPr>
                      <a:r>
                        <a:rPr lang="en-GB" sz="1300" baseline="0" dirty="0">
                          <a:latin typeface="Montserrat" panose="00000500000000000000" pitchFamily="2" charset="0"/>
                        </a:rPr>
                        <a:t>Co-ordinate further escalation </a:t>
                      </a:r>
                      <a:r>
                        <a:rPr lang="en-GB" sz="1300" b="0" baseline="0" dirty="0">
                          <a:latin typeface="Montserrat" panose="00000500000000000000" pitchFamily="2" charset="0"/>
                        </a:rPr>
                        <a:t>CP HT</a:t>
                      </a:r>
                      <a:endParaRPr lang="en-GB" sz="1300" b="1" baseline="0" dirty="0">
                        <a:latin typeface="Montserrat" panose="00000500000000000000" pitchFamily="2"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baseline="0" dirty="0">
                          <a:latin typeface="Montserrat" panose="00000500000000000000" pitchFamily="2" charset="0"/>
                        </a:rPr>
                        <a:t>1</a:t>
                      </a:r>
                      <a:r>
                        <a:rPr lang="en-GB" sz="1300" baseline="30000" dirty="0">
                          <a:latin typeface="Montserrat" panose="00000500000000000000" pitchFamily="2" charset="0"/>
                        </a:rPr>
                        <a:t>st</a:t>
                      </a:r>
                      <a:r>
                        <a:rPr lang="en-GB" sz="1300" baseline="0" dirty="0">
                          <a:latin typeface="Montserrat" panose="00000500000000000000" pitchFamily="2" charset="0"/>
                        </a:rPr>
                        <a:t> Tier escalation contact – </a:t>
                      </a:r>
                      <a:r>
                        <a:rPr lang="en-GB" sz="1300" b="0" i="0" kern="1200" dirty="0" err="1">
                          <a:solidFill>
                            <a:schemeClr val="dk1"/>
                          </a:solidFill>
                          <a:effectLst/>
                          <a:latin typeface="Montserrat" panose="00000500000000000000" pitchFamily="2" charset="0"/>
                          <a:ea typeface="+mn-ea"/>
                          <a:cs typeface="+mn-cs"/>
                        </a:rPr>
                        <a:t>Bhesme</a:t>
                      </a:r>
                      <a:r>
                        <a:rPr lang="en-GB" sz="1300" b="0" i="0" kern="1200" dirty="0">
                          <a:solidFill>
                            <a:schemeClr val="dk1"/>
                          </a:solidFill>
                          <a:effectLst/>
                          <a:latin typeface="Montserrat" panose="00000500000000000000" pitchFamily="2" charset="0"/>
                          <a:ea typeface="+mn-ea"/>
                          <a:cs typeface="+mn-cs"/>
                        </a:rPr>
                        <a:t> </a:t>
                      </a:r>
                      <a:r>
                        <a:rPr lang="en-GB" sz="1300" b="0" i="0" kern="1200" dirty="0" err="1">
                          <a:solidFill>
                            <a:schemeClr val="dk1"/>
                          </a:solidFill>
                          <a:effectLst/>
                          <a:latin typeface="Montserrat" panose="00000500000000000000" pitchFamily="2" charset="0"/>
                          <a:ea typeface="+mn-ea"/>
                          <a:cs typeface="+mn-cs"/>
                        </a:rPr>
                        <a:t>Nimo</a:t>
                      </a:r>
                      <a:r>
                        <a:rPr lang="en-GB" sz="1300" b="0" i="0" kern="1200" dirty="0">
                          <a:solidFill>
                            <a:schemeClr val="dk1"/>
                          </a:solidFill>
                          <a:effectLst/>
                          <a:latin typeface="Montserrat" panose="00000500000000000000" pitchFamily="2" charset="0"/>
                          <a:ea typeface="+mn-ea"/>
                          <a:cs typeface="+mn-cs"/>
                        </a:rPr>
                        <a:t> </a:t>
                      </a:r>
                      <a:endParaRPr lang="en-GB" sz="1300" b="0" baseline="0" dirty="0">
                        <a:latin typeface="Montserrat" panose="00000500000000000000" pitchFamily="2" charset="0"/>
                      </a:endParaRPr>
                    </a:p>
                  </a:txBody>
                  <a:tcPr/>
                </a:tc>
                <a:extLst>
                  <a:ext uri="{0D108BD9-81ED-4DB2-BD59-A6C34878D82A}">
                    <a16:rowId xmlns:a16="http://schemas.microsoft.com/office/drawing/2014/main" val="1429748922"/>
                  </a:ext>
                </a:extLst>
              </a:tr>
              <a:tr h="2010294">
                <a:tc>
                  <a:txBody>
                    <a:bodyPr/>
                    <a:lstStyle/>
                    <a:p>
                      <a:r>
                        <a:rPr lang="en-GB" sz="1300" b="1" dirty="0">
                          <a:latin typeface="Montserrat" panose="00000500000000000000" pitchFamily="2" charset="0"/>
                        </a:rPr>
                        <a:t>Developer:</a:t>
                      </a:r>
                    </a:p>
                    <a:p>
                      <a:r>
                        <a:rPr lang="en-GB" sz="1300" b="0" dirty="0">
                          <a:solidFill>
                            <a:schemeClr val="tx1"/>
                          </a:solidFill>
                          <a:latin typeface="Montserrat" panose="00000500000000000000" pitchFamily="2" charset="0"/>
                        </a:rPr>
                        <a:t>Harry </a:t>
                      </a:r>
                      <a:r>
                        <a:rPr lang="en-GB" sz="1300" b="0" dirty="0" err="1">
                          <a:solidFill>
                            <a:schemeClr val="tx1"/>
                          </a:solidFill>
                          <a:latin typeface="Montserrat" panose="00000500000000000000" pitchFamily="2" charset="0"/>
                        </a:rPr>
                        <a:t>Gopsill</a:t>
                      </a:r>
                      <a:endParaRPr lang="en-GB" sz="1300" b="0" dirty="0">
                        <a:solidFill>
                          <a:schemeClr val="tx1"/>
                        </a:solidFill>
                        <a:latin typeface="Montserrat" panose="00000500000000000000" pitchFamily="2" charset="0"/>
                      </a:endParaRPr>
                    </a:p>
                  </a:txBody>
                  <a:tcPr/>
                </a:tc>
                <a:tc>
                  <a:txBody>
                    <a:bodyPr/>
                    <a:lstStyle/>
                    <a:p>
                      <a:pPr marL="285750" indent="-285750">
                        <a:buFont typeface="Arial" panose="020B0604020202020204" pitchFamily="34" charset="0"/>
                        <a:buChar char="•"/>
                      </a:pPr>
                      <a:r>
                        <a:rPr lang="en-GB" sz="1300" dirty="0">
                          <a:latin typeface="Montserrat" panose="00000500000000000000" pitchFamily="2" charset="0"/>
                        </a:rPr>
                        <a:t>Build</a:t>
                      </a:r>
                      <a:r>
                        <a:rPr lang="en-GB" sz="1300" baseline="0" dirty="0">
                          <a:latin typeface="Montserrat" panose="00000500000000000000" pitchFamily="2" charset="0"/>
                        </a:rPr>
                        <a:t> the </a:t>
                      </a:r>
                      <a:r>
                        <a:rPr lang="en-GB" sz="1300" baseline="0" dirty="0">
                          <a:solidFill>
                            <a:schemeClr val="tx1"/>
                          </a:solidFill>
                          <a:latin typeface="Montserrat" panose="00000500000000000000" pitchFamily="2" charset="0"/>
                        </a:rPr>
                        <a:t>Public Facing </a:t>
                      </a:r>
                      <a:r>
                        <a:rPr lang="en-GB" sz="1300" baseline="0" dirty="0">
                          <a:latin typeface="Montserrat" panose="00000500000000000000" pitchFamily="2" charset="0"/>
                        </a:rPr>
                        <a:t>in line with the agreed scope and requirements</a:t>
                      </a:r>
                    </a:p>
                    <a:p>
                      <a:pPr marL="285750" indent="-285750">
                        <a:buFont typeface="Arial" panose="020B0604020202020204" pitchFamily="34" charset="0"/>
                        <a:buChar char="•"/>
                      </a:pPr>
                      <a:r>
                        <a:rPr lang="en-GB" sz="1300" baseline="0" dirty="0">
                          <a:latin typeface="Montserrat" panose="00000500000000000000" pitchFamily="2" charset="0"/>
                        </a:rPr>
                        <a:t>Raise any risks and issues</a:t>
                      </a:r>
                    </a:p>
                    <a:p>
                      <a:pPr marL="285750" indent="-285750">
                        <a:buFont typeface="Arial" panose="020B0604020202020204" pitchFamily="34" charset="0"/>
                        <a:buChar char="•"/>
                      </a:pPr>
                      <a:r>
                        <a:rPr lang="en-GB" sz="1300" baseline="0" dirty="0">
                          <a:latin typeface="Montserrat" panose="00000500000000000000" pitchFamily="2" charset="0"/>
                        </a:rPr>
                        <a:t>Provide regular progression updates to the Frank PM</a:t>
                      </a:r>
                    </a:p>
                    <a:p>
                      <a:pPr marL="285750" indent="-285750">
                        <a:buFont typeface="Arial" panose="020B0604020202020204" pitchFamily="34" charset="0"/>
                        <a:buChar char="•"/>
                      </a:pPr>
                      <a:r>
                        <a:rPr lang="en-GB" sz="1300" baseline="0" dirty="0">
                          <a:latin typeface="Montserrat" panose="00000500000000000000" pitchFamily="2" charset="0"/>
                        </a:rPr>
                        <a:t>Support the </a:t>
                      </a:r>
                      <a:r>
                        <a:rPr lang="en-GB" sz="1300" b="0" baseline="0" dirty="0">
                          <a:latin typeface="Montserrat" panose="00000500000000000000" pitchFamily="2" charset="0"/>
                        </a:rPr>
                        <a:t>CP HT </a:t>
                      </a:r>
                      <a:r>
                        <a:rPr lang="en-GB" sz="1300" baseline="0" dirty="0">
                          <a:latin typeface="Montserrat" panose="00000500000000000000" pitchFamily="2" charset="0"/>
                        </a:rPr>
                        <a:t>Testing co-ordinator, providing timely fixes for defect re-tests </a:t>
                      </a:r>
                    </a:p>
                    <a:p>
                      <a:pPr marL="285750" indent="-285750">
                        <a:buFont typeface="Arial" panose="020B0604020202020204" pitchFamily="34" charset="0"/>
                        <a:buChar char="•"/>
                      </a:pPr>
                      <a:r>
                        <a:rPr lang="en-GB" sz="1300" baseline="0" dirty="0">
                          <a:latin typeface="Montserrat" panose="00000500000000000000" pitchFamily="2" charset="0"/>
                        </a:rPr>
                        <a:t>Prepare for and facilitate the training session </a:t>
                      </a:r>
                      <a:endParaRPr lang="en-GB" sz="1300" b="1" baseline="0" dirty="0">
                        <a:latin typeface="Montserrat" panose="00000500000000000000" pitchFamily="2" charset="0"/>
                      </a:endParaRPr>
                    </a:p>
                    <a:p>
                      <a:pPr marL="285750" indent="-285750">
                        <a:buFont typeface="Arial" panose="020B0604020202020204" pitchFamily="34" charset="0"/>
                        <a:buChar char="•"/>
                      </a:pPr>
                      <a:r>
                        <a:rPr lang="en-GB" sz="1300" baseline="0" dirty="0">
                          <a:latin typeface="Montserrat" panose="00000500000000000000" pitchFamily="2" charset="0"/>
                        </a:rPr>
                        <a:t>Prepare and execute the promotion of the site into production Inc. google analytics instructions to set up in the dashboard</a:t>
                      </a:r>
                    </a:p>
                  </a:txBody>
                  <a:tcPr/>
                </a:tc>
                <a:extLst>
                  <a:ext uri="{0D108BD9-81ED-4DB2-BD59-A6C34878D82A}">
                    <a16:rowId xmlns:a16="http://schemas.microsoft.com/office/drawing/2014/main" val="2198748755"/>
                  </a:ext>
                </a:extLst>
              </a:tr>
            </a:tbl>
          </a:graphicData>
        </a:graphic>
      </p:graphicFrame>
      <p:pic>
        <p:nvPicPr>
          <p:cNvPr id="6" name="Picture 2" descr="02899eac-a030-4e16-a7b4-a1be75ac2105">
            <a:extLst>
              <a:ext uri="{FF2B5EF4-FFF2-40B4-BE49-F238E27FC236}">
                <a16:creationId xmlns:a16="http://schemas.microsoft.com/office/drawing/2014/main" id="{AC75207B-5038-4D84-95A1-911149697F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22819" y="6321157"/>
            <a:ext cx="123825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39502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6675"/>
            <a:ext cx="10515600" cy="755374"/>
          </a:xfrm>
        </p:spPr>
        <p:txBody>
          <a:bodyPr/>
          <a:lstStyle/>
          <a:p>
            <a:r>
              <a:rPr lang="en-GB" dirty="0">
                <a:latin typeface="Montserrat" panose="00000500000000000000" pitchFamily="2" charset="0"/>
              </a:rPr>
              <a:t>Open Actions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37448264"/>
              </p:ext>
            </p:extLst>
          </p:nvPr>
        </p:nvGraphicFramePr>
        <p:xfrm>
          <a:off x="838198" y="947858"/>
          <a:ext cx="11077282" cy="5615676"/>
        </p:xfrm>
        <a:graphic>
          <a:graphicData uri="http://schemas.openxmlformats.org/drawingml/2006/table">
            <a:tbl>
              <a:tblPr firstRow="1" bandRow="1">
                <a:tableStyleId>{5C22544A-7EE6-4342-B048-85BDC9FD1C3A}</a:tableStyleId>
              </a:tblPr>
              <a:tblGrid>
                <a:gridCol w="646368">
                  <a:extLst>
                    <a:ext uri="{9D8B030D-6E8A-4147-A177-3AD203B41FA5}">
                      <a16:colId xmlns:a16="http://schemas.microsoft.com/office/drawing/2014/main" val="2521970070"/>
                    </a:ext>
                  </a:extLst>
                </a:gridCol>
                <a:gridCol w="1984274">
                  <a:extLst>
                    <a:ext uri="{9D8B030D-6E8A-4147-A177-3AD203B41FA5}">
                      <a16:colId xmlns:a16="http://schemas.microsoft.com/office/drawing/2014/main" val="3642460738"/>
                    </a:ext>
                  </a:extLst>
                </a:gridCol>
                <a:gridCol w="1071288">
                  <a:extLst>
                    <a:ext uri="{9D8B030D-6E8A-4147-A177-3AD203B41FA5}">
                      <a16:colId xmlns:a16="http://schemas.microsoft.com/office/drawing/2014/main" val="3498116034"/>
                    </a:ext>
                  </a:extLst>
                </a:gridCol>
                <a:gridCol w="5813213">
                  <a:extLst>
                    <a:ext uri="{9D8B030D-6E8A-4147-A177-3AD203B41FA5}">
                      <a16:colId xmlns:a16="http://schemas.microsoft.com/office/drawing/2014/main" val="1965178624"/>
                    </a:ext>
                  </a:extLst>
                </a:gridCol>
                <a:gridCol w="1562139">
                  <a:extLst>
                    <a:ext uri="{9D8B030D-6E8A-4147-A177-3AD203B41FA5}">
                      <a16:colId xmlns:a16="http://schemas.microsoft.com/office/drawing/2014/main" val="1336879891"/>
                    </a:ext>
                  </a:extLst>
                </a:gridCol>
              </a:tblGrid>
              <a:tr h="360631">
                <a:tc>
                  <a:txBody>
                    <a:bodyPr/>
                    <a:lstStyle/>
                    <a:p>
                      <a:r>
                        <a:rPr lang="en-GB" dirty="0">
                          <a:latin typeface="Montserrat" panose="00000500000000000000" pitchFamily="2" charset="0"/>
                        </a:rPr>
                        <a:t>No</a:t>
                      </a:r>
                    </a:p>
                  </a:txBody>
                  <a:tcPr/>
                </a:tc>
                <a:tc>
                  <a:txBody>
                    <a:bodyPr/>
                    <a:lstStyle/>
                    <a:p>
                      <a:r>
                        <a:rPr lang="en-GB" dirty="0">
                          <a:latin typeface="Montserrat" panose="00000500000000000000" pitchFamily="2" charset="0"/>
                        </a:rPr>
                        <a:t>Description</a:t>
                      </a:r>
                    </a:p>
                  </a:txBody>
                  <a:tcPr/>
                </a:tc>
                <a:tc>
                  <a:txBody>
                    <a:bodyPr/>
                    <a:lstStyle/>
                    <a:p>
                      <a:r>
                        <a:rPr lang="en-GB" dirty="0">
                          <a:latin typeface="Montserrat" panose="00000500000000000000" pitchFamily="2" charset="0"/>
                        </a:rPr>
                        <a:t>Owner</a:t>
                      </a:r>
                    </a:p>
                  </a:txBody>
                  <a:tcPr/>
                </a:tc>
                <a:tc>
                  <a:txBody>
                    <a:bodyPr/>
                    <a:lstStyle/>
                    <a:p>
                      <a:r>
                        <a:rPr lang="en-GB" dirty="0">
                          <a:latin typeface="Montserrat" panose="00000500000000000000" pitchFamily="2" charset="0"/>
                        </a:rPr>
                        <a:t>Comment</a:t>
                      </a:r>
                    </a:p>
                  </a:txBody>
                  <a:tcPr/>
                </a:tc>
                <a:tc>
                  <a:txBody>
                    <a:bodyPr/>
                    <a:lstStyle/>
                    <a:p>
                      <a:r>
                        <a:rPr lang="en-GB" dirty="0">
                          <a:latin typeface="Montserrat" panose="00000500000000000000" pitchFamily="2" charset="0"/>
                        </a:rPr>
                        <a:t>Due Date</a:t>
                      </a:r>
                    </a:p>
                  </a:txBody>
                  <a:tcPr/>
                </a:tc>
                <a:extLst>
                  <a:ext uri="{0D108BD9-81ED-4DB2-BD59-A6C34878D82A}">
                    <a16:rowId xmlns:a16="http://schemas.microsoft.com/office/drawing/2014/main" val="2848911101"/>
                  </a:ext>
                </a:extLst>
              </a:tr>
              <a:tr h="310451">
                <a:tc>
                  <a:txBody>
                    <a:bodyPr/>
                    <a:lstStyle/>
                    <a:p>
                      <a:r>
                        <a:rPr lang="en-GB" sz="1300" dirty="0">
                          <a:latin typeface="Montserrat" panose="00000500000000000000" pitchFamily="2" charset="0"/>
                        </a:rPr>
                        <a:t>1</a:t>
                      </a:r>
                    </a:p>
                  </a:txBody>
                  <a:tcPr/>
                </a:tc>
                <a:tc>
                  <a:txBody>
                    <a:bodyPr/>
                    <a:lstStyle/>
                    <a:p>
                      <a:r>
                        <a:rPr lang="en-GB" sz="1300" dirty="0">
                          <a:latin typeface="Montserrat" panose="00000500000000000000" pitchFamily="2" charset="0"/>
                        </a:rPr>
                        <a:t>Client Resources</a:t>
                      </a:r>
                    </a:p>
                  </a:txBody>
                  <a:tcPr/>
                </a:tc>
                <a:tc>
                  <a:txBody>
                    <a:bodyPr/>
                    <a:lstStyle/>
                    <a:p>
                      <a:pPr marL="0" indent="0">
                        <a:buFont typeface="Arial" panose="020B0604020202020204" pitchFamily="34" charset="0"/>
                        <a:buNone/>
                      </a:pPr>
                      <a:r>
                        <a:rPr lang="en-GB" sz="1300" dirty="0">
                          <a:latin typeface="Montserrat" panose="00000500000000000000" pitchFamily="2" charset="0"/>
                        </a:rPr>
                        <a:t>FS</a:t>
                      </a:r>
                    </a:p>
                  </a:txBody>
                  <a:tcPr/>
                </a:tc>
                <a:tc>
                  <a:txBody>
                    <a:bodyPr/>
                    <a:lstStyle/>
                    <a:p>
                      <a:pPr marL="285750" indent="-285750">
                        <a:buFont typeface="Arial" panose="020B0604020202020204" pitchFamily="34" charset="0"/>
                        <a:buChar char="•"/>
                      </a:pPr>
                      <a:r>
                        <a:rPr lang="en-GB" sz="1300" b="0" i="0" kern="1200" dirty="0">
                          <a:solidFill>
                            <a:schemeClr val="dk1"/>
                          </a:solidFill>
                          <a:effectLst/>
                          <a:latin typeface="Montserrat" panose="00000500000000000000" pitchFamily="2" charset="0"/>
                          <a:ea typeface="+mn-ea"/>
                          <a:cs typeface="+mn-cs"/>
                        </a:rPr>
                        <a:t>Provide Client Resources URL</a:t>
                      </a:r>
                      <a:endParaRPr lang="en-GB" sz="1300" dirty="0">
                        <a:latin typeface="Montserrat" panose="00000500000000000000" pitchFamily="2"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00" b="0" dirty="0">
                          <a:latin typeface="Montserrat" panose="00000500000000000000" pitchFamily="2" charset="0"/>
                        </a:rPr>
                        <a:t>See milestones</a:t>
                      </a:r>
                    </a:p>
                  </a:txBody>
                  <a:tcPr/>
                </a:tc>
                <a:extLst>
                  <a:ext uri="{0D108BD9-81ED-4DB2-BD59-A6C34878D82A}">
                    <a16:rowId xmlns:a16="http://schemas.microsoft.com/office/drawing/2014/main" val="667634184"/>
                  </a:ext>
                </a:extLst>
              </a:tr>
              <a:tr h="310451">
                <a:tc>
                  <a:txBody>
                    <a:bodyPr/>
                    <a:lstStyle/>
                    <a:p>
                      <a:r>
                        <a:rPr lang="en-GB" sz="1300" dirty="0">
                          <a:solidFill>
                            <a:schemeClr val="tx1"/>
                          </a:solidFill>
                          <a:latin typeface="Montserrat" panose="00000500000000000000" pitchFamily="2" charset="0"/>
                        </a:rPr>
                        <a:t>2</a:t>
                      </a:r>
                    </a:p>
                  </a:txBody>
                  <a:tcPr/>
                </a:tc>
                <a:tc>
                  <a:txBody>
                    <a:bodyPr/>
                    <a:lstStyle/>
                    <a:p>
                      <a:r>
                        <a:rPr lang="en-GB" sz="1300" dirty="0">
                          <a:latin typeface="Montserrat" panose="00000500000000000000" pitchFamily="2" charset="0"/>
                        </a:rPr>
                        <a:t> Social Media</a:t>
                      </a:r>
                    </a:p>
                  </a:txBody>
                  <a:tcPr/>
                </a:tc>
                <a:tc>
                  <a:txBody>
                    <a:bodyPr/>
                    <a:lstStyle/>
                    <a:p>
                      <a:pPr marL="0" indent="0">
                        <a:buFont typeface="Arial" panose="020B0604020202020204" pitchFamily="34" charset="0"/>
                        <a:buNone/>
                      </a:pPr>
                      <a:r>
                        <a:rPr lang="en-GB" sz="1300" dirty="0">
                          <a:latin typeface="Montserrat" panose="00000500000000000000" pitchFamily="2" charset="0"/>
                        </a:rPr>
                        <a:t>CP HT</a:t>
                      </a:r>
                    </a:p>
                  </a:txBody>
                  <a:tcPr/>
                </a:tc>
                <a:tc>
                  <a:txBody>
                    <a:bodyPr/>
                    <a:lstStyle/>
                    <a:p>
                      <a:pPr marL="285750" indent="-285750">
                        <a:buFont typeface="Arial" panose="020B0604020202020204" pitchFamily="34" charset="0"/>
                        <a:buChar char="•"/>
                      </a:pPr>
                      <a:r>
                        <a:rPr lang="en-GB" sz="1300" dirty="0">
                          <a:latin typeface="Montserrat" panose="00000500000000000000" pitchFamily="2" charset="0"/>
                        </a:rPr>
                        <a:t>Provide social media handles </a:t>
                      </a:r>
                    </a:p>
                  </a:txBody>
                  <a:tcPr/>
                </a:tc>
                <a:tc>
                  <a:txBody>
                    <a:bodyPr/>
                    <a:lstStyle/>
                    <a:p>
                      <a:r>
                        <a:rPr lang="en-GB" sz="1300" b="0" dirty="0">
                          <a:latin typeface="Montserrat" panose="00000500000000000000" pitchFamily="2" charset="0"/>
                        </a:rPr>
                        <a:t>See milestones</a:t>
                      </a:r>
                    </a:p>
                  </a:txBody>
                  <a:tcPr/>
                </a:tc>
                <a:extLst>
                  <a:ext uri="{0D108BD9-81ED-4DB2-BD59-A6C34878D82A}">
                    <a16:rowId xmlns:a16="http://schemas.microsoft.com/office/drawing/2014/main" val="3943560538"/>
                  </a:ext>
                </a:extLst>
              </a:tr>
              <a:tr h="427473">
                <a:tc>
                  <a:txBody>
                    <a:bodyPr/>
                    <a:lstStyle/>
                    <a:p>
                      <a:r>
                        <a:rPr lang="en-GB" sz="1300" dirty="0">
                          <a:latin typeface="Montserrat" panose="00000500000000000000" pitchFamily="2" charset="0"/>
                        </a:rPr>
                        <a:t>3</a:t>
                      </a:r>
                    </a:p>
                  </a:txBody>
                  <a:tcPr/>
                </a:tc>
                <a:tc>
                  <a:txBody>
                    <a:bodyPr/>
                    <a:lstStyle/>
                    <a:p>
                      <a:r>
                        <a:rPr lang="en-GB" sz="1300" dirty="0">
                          <a:latin typeface="Montserrat" panose="00000500000000000000" pitchFamily="2" charset="0"/>
                        </a:rPr>
                        <a:t>Service search</a:t>
                      </a:r>
                    </a:p>
                  </a:txBody>
                  <a:tcPr/>
                </a:tc>
                <a:tc>
                  <a:txBody>
                    <a:bodyPr/>
                    <a:lstStyle/>
                    <a:p>
                      <a:pPr marL="0" indent="0">
                        <a:buFont typeface="Arial" panose="020B0604020202020204" pitchFamily="34" charset="0"/>
                        <a:buNone/>
                      </a:pPr>
                      <a:r>
                        <a:rPr lang="en-GB" sz="1300" dirty="0">
                          <a:latin typeface="Montserrat" panose="00000500000000000000" pitchFamily="2" charset="0"/>
                        </a:rPr>
                        <a:t>CP HT</a:t>
                      </a:r>
                    </a:p>
                  </a:txBody>
                  <a:tcPr/>
                </a:tc>
                <a:tc>
                  <a:txBody>
                    <a:bodyPr/>
                    <a:lstStyle/>
                    <a:p>
                      <a:pPr marL="285750" indent="-285750">
                        <a:buFont typeface="Arial" panose="020B0604020202020204" pitchFamily="34" charset="0"/>
                        <a:buChar char="•"/>
                      </a:pPr>
                      <a:r>
                        <a:rPr lang="en-GB" sz="1300" dirty="0">
                          <a:latin typeface="Montserrat" panose="00000500000000000000" pitchFamily="2" charset="0"/>
                        </a:rPr>
                        <a:t>Confirm regions for the find a service search</a:t>
                      </a:r>
                    </a:p>
                  </a:txBody>
                  <a:tcPr/>
                </a:tc>
                <a:tc>
                  <a:txBody>
                    <a:bodyPr/>
                    <a:lstStyle/>
                    <a:p>
                      <a:r>
                        <a:rPr lang="en-GB" sz="1300" b="0" dirty="0">
                          <a:latin typeface="Montserrat" panose="00000500000000000000" pitchFamily="2" charset="0"/>
                        </a:rPr>
                        <a:t>See milestones</a:t>
                      </a:r>
                    </a:p>
                  </a:txBody>
                  <a:tcPr/>
                </a:tc>
                <a:extLst>
                  <a:ext uri="{0D108BD9-81ED-4DB2-BD59-A6C34878D82A}">
                    <a16:rowId xmlns:a16="http://schemas.microsoft.com/office/drawing/2014/main" val="3759403983"/>
                  </a:ext>
                </a:extLst>
              </a:tr>
              <a:tr h="428089">
                <a:tc>
                  <a:txBody>
                    <a:bodyPr/>
                    <a:lstStyle/>
                    <a:p>
                      <a:r>
                        <a:rPr lang="en-GB" sz="1300" dirty="0">
                          <a:latin typeface="Montserrat" panose="00000500000000000000" pitchFamily="2" charset="0"/>
                        </a:rPr>
                        <a:t>4</a:t>
                      </a:r>
                    </a:p>
                  </a:txBody>
                  <a:tcPr/>
                </a:tc>
                <a:tc>
                  <a:txBody>
                    <a:bodyPr/>
                    <a:lstStyle/>
                    <a:p>
                      <a:r>
                        <a:rPr lang="en-GB" sz="1300" dirty="0">
                          <a:latin typeface="Montserrat" panose="00000500000000000000" pitchFamily="2" charset="0"/>
                        </a:rPr>
                        <a:t>Feedback Form</a:t>
                      </a:r>
                    </a:p>
                  </a:txBody>
                  <a:tcPr/>
                </a:tc>
                <a:tc>
                  <a:txBody>
                    <a:bodyPr/>
                    <a:lstStyle/>
                    <a:p>
                      <a:pPr marL="0" indent="0">
                        <a:buFont typeface="Arial" panose="020B0604020202020204" pitchFamily="34" charset="0"/>
                        <a:buNone/>
                      </a:pPr>
                      <a:r>
                        <a:rPr lang="en-GB" sz="1300" dirty="0">
                          <a:latin typeface="Montserrat" panose="00000500000000000000" pitchFamily="2" charset="0"/>
                        </a:rPr>
                        <a:t>CP HT</a:t>
                      </a:r>
                    </a:p>
                  </a:txBody>
                  <a:tcPr/>
                </a:tc>
                <a:tc>
                  <a:txBody>
                    <a:bodyPr/>
                    <a:lstStyle/>
                    <a:p>
                      <a:pPr marL="285750" lvl="0" indent="-285750">
                        <a:buFont typeface="Arial" panose="020B0604020202020204" pitchFamily="34" charset="0"/>
                        <a:buChar char="•"/>
                      </a:pPr>
                      <a:r>
                        <a:rPr lang="en-GB" sz="1300" kern="1200" dirty="0">
                          <a:solidFill>
                            <a:schemeClr val="dk1"/>
                          </a:solidFill>
                          <a:effectLst/>
                          <a:latin typeface="Montserrat" panose="00000500000000000000" pitchFamily="2" charset="0"/>
                          <a:ea typeface="+mn-ea"/>
                          <a:cs typeface="+mn-cs"/>
                        </a:rPr>
                        <a:t>Provide default email address for feedback form.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00" dirty="0">
                          <a:solidFill>
                            <a:schemeClr val="tx1"/>
                          </a:solidFill>
                          <a:latin typeface="Montserrat" panose="00000500000000000000" pitchFamily="2" charset="0"/>
                        </a:rPr>
                        <a:t>See milestones</a:t>
                      </a:r>
                    </a:p>
                  </a:txBody>
                  <a:tcPr/>
                </a:tc>
                <a:extLst>
                  <a:ext uri="{0D108BD9-81ED-4DB2-BD59-A6C34878D82A}">
                    <a16:rowId xmlns:a16="http://schemas.microsoft.com/office/drawing/2014/main" val="3134784698"/>
                  </a:ext>
                </a:extLst>
              </a:tr>
              <a:tr h="800899">
                <a:tc>
                  <a:txBody>
                    <a:bodyPr/>
                    <a:lstStyle/>
                    <a:p>
                      <a:r>
                        <a:rPr lang="en-GB" sz="1300" dirty="0">
                          <a:latin typeface="Montserrat" panose="00000500000000000000" pitchFamily="2" charset="0"/>
                        </a:rPr>
                        <a:t>5</a:t>
                      </a:r>
                    </a:p>
                  </a:txBody>
                  <a:tcPr/>
                </a:tc>
                <a:tc>
                  <a:txBody>
                    <a:bodyPr/>
                    <a:lstStyle/>
                    <a:p>
                      <a:r>
                        <a:rPr lang="en-GB" sz="1300" dirty="0">
                          <a:latin typeface="Montserrat" panose="00000500000000000000" pitchFamily="2" charset="0"/>
                        </a:rPr>
                        <a:t>Domain</a:t>
                      </a:r>
                    </a:p>
                  </a:txBody>
                  <a:tcPr/>
                </a:tc>
                <a:tc>
                  <a:txBody>
                    <a:bodyPr/>
                    <a:lstStyle/>
                    <a:p>
                      <a:pPr marL="0" indent="0">
                        <a:buFont typeface="Arial" panose="020B0604020202020204" pitchFamily="34" charset="0"/>
                        <a:buNone/>
                      </a:pPr>
                      <a:r>
                        <a:rPr lang="en-GB" sz="1300" dirty="0">
                          <a:latin typeface="Montserrat" panose="00000500000000000000" pitchFamily="2" charset="0"/>
                        </a:rPr>
                        <a:t>CP HT/FS</a:t>
                      </a:r>
                    </a:p>
                  </a:txBody>
                  <a:tcPr/>
                </a:tc>
                <a:tc>
                  <a:txBody>
                    <a:bodyPr/>
                    <a:lstStyle/>
                    <a:p>
                      <a:pPr marL="285750" lvl="0" indent="-285750">
                        <a:buFont typeface="Arial" panose="020B0604020202020204" pitchFamily="34" charset="0"/>
                        <a:buChar char="•"/>
                      </a:pPr>
                      <a:r>
                        <a:rPr lang="en-GB" sz="1300" kern="1200" dirty="0">
                          <a:solidFill>
                            <a:schemeClr val="tx1"/>
                          </a:solidFill>
                          <a:effectLst/>
                          <a:latin typeface="Montserrat" panose="00000500000000000000" pitchFamily="2" charset="0"/>
                          <a:ea typeface="+mn-ea"/>
                          <a:cs typeface="+mn-cs"/>
                        </a:rPr>
                        <a:t>Supply domain name – </a:t>
                      </a:r>
                      <a:r>
                        <a:rPr lang="en-GB" sz="1300" b="1" kern="1200" dirty="0">
                          <a:solidFill>
                            <a:schemeClr val="tx1"/>
                          </a:solidFill>
                          <a:effectLst/>
                          <a:latin typeface="Montserrat" panose="00000500000000000000" pitchFamily="2" charset="0"/>
                          <a:ea typeface="+mn-ea"/>
                          <a:cs typeface="+mn-cs"/>
                        </a:rPr>
                        <a:t>e.g</a:t>
                      </a:r>
                      <a:r>
                        <a:rPr lang="en-GB" sz="1300" kern="1200" dirty="0">
                          <a:solidFill>
                            <a:schemeClr val="tx1"/>
                          </a:solidFill>
                          <a:effectLst/>
                          <a:latin typeface="Montserrat" panose="00000500000000000000" pitchFamily="2" charset="0"/>
                          <a:ea typeface="+mn-ea"/>
                          <a:cs typeface="+mn-cs"/>
                        </a:rPr>
                        <a:t>. </a:t>
                      </a:r>
                      <a:r>
                        <a:rPr lang="en-GB" sz="1300" b="1" kern="1200" dirty="0">
                          <a:solidFill>
                            <a:schemeClr val="tx1"/>
                          </a:solidFill>
                          <a:effectLst/>
                          <a:latin typeface="Montserrat" panose="00000500000000000000" pitchFamily="2" charset="0"/>
                          <a:ea typeface="+mn-ea"/>
                          <a:cs typeface="+mn-cs"/>
                        </a:rPr>
                        <a:t>CPHT-healthiertogether.nhs.uk </a:t>
                      </a:r>
                    </a:p>
                    <a:p>
                      <a:pPr marL="285750" lvl="0" indent="-285750">
                        <a:buFont typeface="Arial" panose="020B0604020202020204" pitchFamily="34" charset="0"/>
                        <a:buChar char="•"/>
                      </a:pPr>
                      <a:r>
                        <a:rPr lang="en-GB" sz="1300" kern="1200" dirty="0">
                          <a:solidFill>
                            <a:schemeClr val="tx1"/>
                          </a:solidFill>
                          <a:effectLst/>
                          <a:latin typeface="Montserrat" panose="00000500000000000000" pitchFamily="2" charset="0"/>
                          <a:ea typeface="+mn-ea"/>
                          <a:cs typeface="+mn-cs"/>
                        </a:rPr>
                        <a:t>FS to supply for the NHS DNS team and </a:t>
                      </a:r>
                      <a:r>
                        <a:rPr lang="en-GB" sz="1300" kern="1200" dirty="0">
                          <a:solidFill>
                            <a:schemeClr val="dk1"/>
                          </a:solidFill>
                          <a:effectLst/>
                          <a:latin typeface="Montserrat" panose="00000500000000000000" pitchFamily="2" charset="0"/>
                          <a:ea typeface="+mn-ea"/>
                          <a:cs typeface="+mn-cs"/>
                        </a:rPr>
                        <a:t>for the domain to be set up for www &amp; Non-www URL’s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00" dirty="0">
                          <a:solidFill>
                            <a:schemeClr val="tx1"/>
                          </a:solidFill>
                          <a:latin typeface="Montserrat" panose="00000500000000000000" pitchFamily="2" charset="0"/>
                        </a:rPr>
                        <a:t>See milestones</a:t>
                      </a:r>
                    </a:p>
                  </a:txBody>
                  <a:tcPr/>
                </a:tc>
                <a:extLst>
                  <a:ext uri="{0D108BD9-81ED-4DB2-BD59-A6C34878D82A}">
                    <a16:rowId xmlns:a16="http://schemas.microsoft.com/office/drawing/2014/main" val="4009458352"/>
                  </a:ext>
                </a:extLst>
              </a:tr>
              <a:tr h="427473">
                <a:tc>
                  <a:txBody>
                    <a:bodyPr/>
                    <a:lstStyle/>
                    <a:p>
                      <a:pPr lvl="0">
                        <a:buNone/>
                      </a:pPr>
                      <a:r>
                        <a:rPr lang="en-GB" sz="1300" dirty="0">
                          <a:latin typeface="Montserrat" panose="00000500000000000000" pitchFamily="2" charset="0"/>
                        </a:rPr>
                        <a:t>6</a:t>
                      </a:r>
                    </a:p>
                  </a:txBody>
                  <a:tcPr/>
                </a:tc>
                <a:tc>
                  <a:txBody>
                    <a:bodyPr/>
                    <a:lstStyle/>
                    <a:p>
                      <a:r>
                        <a:rPr lang="en-GB" sz="1300" dirty="0">
                          <a:latin typeface="Montserrat" panose="00000500000000000000" pitchFamily="2" charset="0"/>
                        </a:rPr>
                        <a:t>SMS Credits</a:t>
                      </a:r>
                    </a:p>
                  </a:txBody>
                  <a:tcPr/>
                </a:tc>
                <a:tc>
                  <a:txBody>
                    <a:bodyPr/>
                    <a:lstStyle/>
                    <a:p>
                      <a:r>
                        <a:rPr lang="en-GB" sz="1300" dirty="0">
                          <a:latin typeface="Montserrat" panose="00000500000000000000" pitchFamily="2" charset="0"/>
                        </a:rPr>
                        <a:t>FS</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kern="1200" dirty="0">
                          <a:solidFill>
                            <a:schemeClr val="dk1"/>
                          </a:solidFill>
                          <a:effectLst/>
                          <a:latin typeface="Montserrat" panose="00000500000000000000" pitchFamily="2" charset="0"/>
                          <a:ea typeface="+mn-ea"/>
                          <a:cs typeface="+mn-cs"/>
                        </a:rPr>
                        <a:t>Set </a:t>
                      </a:r>
                      <a:r>
                        <a:rPr lang="en-GB" sz="1300" kern="1200">
                          <a:solidFill>
                            <a:schemeClr val="dk1"/>
                          </a:solidFill>
                          <a:effectLst/>
                          <a:latin typeface="Montserrat" panose="00000500000000000000" pitchFamily="2" charset="0"/>
                          <a:ea typeface="+mn-ea"/>
                          <a:cs typeface="+mn-cs"/>
                        </a:rPr>
                        <a:t>up 15K </a:t>
                      </a:r>
                      <a:r>
                        <a:rPr lang="en-GB" sz="1300" kern="1200" dirty="0">
                          <a:solidFill>
                            <a:schemeClr val="dk1"/>
                          </a:solidFill>
                          <a:effectLst/>
                          <a:latin typeface="Montserrat" panose="00000500000000000000" pitchFamily="2" charset="0"/>
                          <a:ea typeface="+mn-ea"/>
                          <a:cs typeface="+mn-cs"/>
                        </a:rPr>
                        <a:t>of text credits with Text Local</a:t>
                      </a:r>
                    </a:p>
                  </a:txBody>
                  <a:tcPr/>
                </a:tc>
                <a:tc>
                  <a:txBody>
                    <a:bodyPr/>
                    <a:lstStyle/>
                    <a:p>
                      <a:r>
                        <a:rPr lang="en-GB" sz="1300" dirty="0">
                          <a:latin typeface="Montserrat" panose="00000500000000000000" pitchFamily="2" charset="0"/>
                        </a:rPr>
                        <a:t>Part of build</a:t>
                      </a:r>
                    </a:p>
                  </a:txBody>
                  <a:tcPr/>
                </a:tc>
                <a:extLst>
                  <a:ext uri="{0D108BD9-81ED-4DB2-BD59-A6C34878D82A}">
                    <a16:rowId xmlns:a16="http://schemas.microsoft.com/office/drawing/2014/main" val="2778669401"/>
                  </a:ext>
                </a:extLst>
              </a:tr>
              <a:tr h="676183">
                <a:tc>
                  <a:txBody>
                    <a:bodyPr/>
                    <a:lstStyle/>
                    <a:p>
                      <a:pPr lvl="0">
                        <a:buNone/>
                      </a:pPr>
                      <a:r>
                        <a:rPr lang="en-GB" sz="1300" dirty="0">
                          <a:latin typeface="Montserrat" panose="00000500000000000000" pitchFamily="2" charset="0"/>
                        </a:rPr>
                        <a:t>7</a:t>
                      </a:r>
                    </a:p>
                  </a:txBody>
                  <a:tcPr/>
                </a:tc>
                <a:tc>
                  <a:txBody>
                    <a:bodyPr/>
                    <a:lstStyle/>
                    <a:p>
                      <a:r>
                        <a:rPr lang="en-GB" sz="1300" dirty="0">
                          <a:latin typeface="Montserrat" panose="00000500000000000000" pitchFamily="2" charset="0"/>
                        </a:rPr>
                        <a:t>SSL Certificate</a:t>
                      </a:r>
                    </a:p>
                  </a:txBody>
                  <a:tcPr/>
                </a:tc>
                <a:tc>
                  <a:txBody>
                    <a:bodyPr/>
                    <a:lstStyle/>
                    <a:p>
                      <a:pPr marL="0" indent="0">
                        <a:buFont typeface="Arial" panose="020B0604020202020204" pitchFamily="34" charset="0"/>
                        <a:buNone/>
                      </a:pPr>
                      <a:r>
                        <a:rPr lang="en-GB" sz="1300" dirty="0">
                          <a:latin typeface="Montserrat" panose="00000500000000000000" pitchFamily="2" charset="0"/>
                        </a:rPr>
                        <a:t>CP HT/FS</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kern="1200" dirty="0">
                          <a:solidFill>
                            <a:schemeClr val="dk1"/>
                          </a:solidFill>
                          <a:effectLst/>
                          <a:latin typeface="Montserrat" panose="00000500000000000000" pitchFamily="2" charset="0"/>
                          <a:ea typeface="+mn-ea"/>
                          <a:cs typeface="+mn-cs"/>
                        </a:rPr>
                        <a:t>Confirm if FS are to supply the SSL along with a PO# for invoicing OR CP HT IT team to supply the certificate and keys information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00" dirty="0">
                          <a:solidFill>
                            <a:schemeClr val="tx1"/>
                          </a:solidFill>
                          <a:latin typeface="Montserrat" panose="00000500000000000000" pitchFamily="2" charset="0"/>
                        </a:rPr>
                        <a:t>See milestones</a:t>
                      </a:r>
                    </a:p>
                    <a:p>
                      <a:endParaRPr lang="en-GB" sz="1300" b="1" dirty="0">
                        <a:latin typeface="Montserrat" panose="00000500000000000000" pitchFamily="2" charset="0"/>
                      </a:endParaRPr>
                    </a:p>
                  </a:txBody>
                  <a:tcPr/>
                </a:tc>
                <a:extLst>
                  <a:ext uri="{0D108BD9-81ED-4DB2-BD59-A6C34878D82A}">
                    <a16:rowId xmlns:a16="http://schemas.microsoft.com/office/drawing/2014/main" val="1896203492"/>
                  </a:ext>
                </a:extLst>
              </a:tr>
              <a:tr h="676183">
                <a:tc>
                  <a:txBody>
                    <a:bodyPr/>
                    <a:lstStyle/>
                    <a:p>
                      <a:pPr lvl="0">
                        <a:buNone/>
                      </a:pPr>
                      <a:r>
                        <a:rPr lang="en-GB" sz="1300" dirty="0">
                          <a:latin typeface="Montserrat" panose="00000500000000000000" pitchFamily="2" charset="0"/>
                        </a:rPr>
                        <a:t>8</a:t>
                      </a:r>
                    </a:p>
                  </a:txBody>
                  <a:tcPr/>
                </a:tc>
                <a:tc>
                  <a:txBody>
                    <a:bodyPr/>
                    <a:lstStyle/>
                    <a:p>
                      <a:r>
                        <a:rPr lang="en-GB" sz="1300" dirty="0">
                          <a:latin typeface="Montserrat" panose="00000500000000000000" pitchFamily="2" charset="0"/>
                        </a:rPr>
                        <a:t>Accessibility</a:t>
                      </a:r>
                    </a:p>
                  </a:txBody>
                  <a:tcPr/>
                </a:tc>
                <a:tc>
                  <a:txBody>
                    <a:bodyPr/>
                    <a:lstStyle/>
                    <a:p>
                      <a:r>
                        <a:rPr lang="en-GB" sz="1300" dirty="0">
                          <a:latin typeface="Montserrat" panose="00000500000000000000" pitchFamily="2" charset="0"/>
                        </a:rPr>
                        <a:t>FS</a:t>
                      </a:r>
                    </a:p>
                  </a:txBody>
                  <a:tcPr/>
                </a:tc>
                <a:tc>
                  <a:txBody>
                    <a:bodyPr/>
                    <a:lstStyle/>
                    <a:p>
                      <a:pPr marL="285750" lvl="0" indent="-285750">
                        <a:buFont typeface="Arial" panose="020B0604020202020204" pitchFamily="34" charset="0"/>
                        <a:buChar char="•"/>
                      </a:pPr>
                      <a:r>
                        <a:rPr lang="en-GB" sz="1300" kern="1200" dirty="0">
                          <a:solidFill>
                            <a:schemeClr val="dk1"/>
                          </a:solidFill>
                          <a:effectLst/>
                          <a:latin typeface="Montserrat" panose="00000500000000000000" pitchFamily="2" charset="0"/>
                          <a:ea typeface="+mn-ea"/>
                          <a:cs typeface="+mn-cs"/>
                        </a:rPr>
                        <a:t>FS will require 1 day post content upload to complete the accessibility checks due to the small number of sections going live </a:t>
                      </a:r>
                      <a:r>
                        <a:rPr lang="en-GB" sz="1300" i="1" kern="1200" dirty="0">
                          <a:solidFill>
                            <a:schemeClr val="dk1"/>
                          </a:solidFill>
                          <a:effectLst/>
                          <a:latin typeface="Montserrat" panose="00000500000000000000" pitchFamily="2" charset="0"/>
                          <a:ea typeface="+mn-ea"/>
                          <a:cs typeface="+mn-cs"/>
                        </a:rPr>
                        <a:t>(See action No.7)</a:t>
                      </a:r>
                    </a:p>
                  </a:txBody>
                  <a:tcPr/>
                </a:tc>
                <a:tc>
                  <a:txBody>
                    <a:bodyPr/>
                    <a:lstStyle/>
                    <a:p>
                      <a:r>
                        <a:rPr lang="en-GB" sz="1300" dirty="0">
                          <a:latin typeface="Montserrat" panose="00000500000000000000" pitchFamily="2" charset="0"/>
                        </a:rPr>
                        <a:t>See milestones</a:t>
                      </a:r>
                    </a:p>
                  </a:txBody>
                  <a:tcPr/>
                </a:tc>
                <a:extLst>
                  <a:ext uri="{0D108BD9-81ED-4DB2-BD59-A6C34878D82A}">
                    <a16:rowId xmlns:a16="http://schemas.microsoft.com/office/drawing/2014/main" val="3414335415"/>
                  </a:ext>
                </a:extLst>
              </a:tr>
              <a:tr h="676183">
                <a:tc>
                  <a:txBody>
                    <a:bodyPr/>
                    <a:lstStyle/>
                    <a:p>
                      <a:pPr lvl="0">
                        <a:buNone/>
                      </a:pPr>
                      <a:r>
                        <a:rPr lang="en-GB" sz="1300" dirty="0">
                          <a:latin typeface="Montserrat" panose="00000500000000000000" pitchFamily="2" charset="0"/>
                        </a:rPr>
                        <a:t>9</a:t>
                      </a:r>
                    </a:p>
                  </a:txBody>
                  <a:tcPr/>
                </a:tc>
                <a:tc>
                  <a:txBody>
                    <a:bodyPr/>
                    <a:lstStyle/>
                    <a:p>
                      <a:r>
                        <a:rPr lang="en-GB" sz="1300" dirty="0">
                          <a:latin typeface="Montserrat" panose="00000500000000000000" pitchFamily="2" charset="0"/>
                        </a:rPr>
                        <a:t>IP address</a:t>
                      </a:r>
                    </a:p>
                  </a:txBody>
                  <a:tcPr/>
                </a:tc>
                <a:tc>
                  <a:txBody>
                    <a:bodyPr/>
                    <a:lstStyle/>
                    <a:p>
                      <a:pPr marL="0" indent="0">
                        <a:buFont typeface="Arial" panose="020B0604020202020204" pitchFamily="34" charset="0"/>
                        <a:buNone/>
                      </a:pPr>
                      <a:r>
                        <a:rPr lang="en-GB" sz="1300" dirty="0">
                          <a:latin typeface="Montserrat" panose="00000500000000000000" pitchFamily="2" charset="0"/>
                        </a:rPr>
                        <a:t>FS</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kern="1200" dirty="0">
                          <a:solidFill>
                            <a:schemeClr val="dk1"/>
                          </a:solidFill>
                          <a:effectLst/>
                          <a:latin typeface="Montserrat" panose="00000500000000000000" pitchFamily="2" charset="0"/>
                          <a:ea typeface="+mn-ea"/>
                          <a:cs typeface="+mn-cs"/>
                        </a:rPr>
                        <a:t>Liaise with the NHS DNS team should the server be ready post CP HT registration or provide IP if available for the initial registration</a:t>
                      </a:r>
                    </a:p>
                  </a:txBody>
                  <a:tcPr/>
                </a:tc>
                <a:tc>
                  <a:txBody>
                    <a:bodyPr/>
                    <a:lstStyle/>
                    <a:p>
                      <a:r>
                        <a:rPr lang="en-GB" sz="1300" dirty="0">
                          <a:latin typeface="Montserrat" panose="00000500000000000000" pitchFamily="2" charset="0"/>
                        </a:rPr>
                        <a:t>See milestones</a:t>
                      </a:r>
                    </a:p>
                  </a:txBody>
                  <a:tcPr/>
                </a:tc>
                <a:extLst>
                  <a:ext uri="{0D108BD9-81ED-4DB2-BD59-A6C34878D82A}">
                    <a16:rowId xmlns:a16="http://schemas.microsoft.com/office/drawing/2014/main" val="1200318482"/>
                  </a:ext>
                </a:extLst>
              </a:tr>
              <a:tr h="480842">
                <a:tc>
                  <a:txBody>
                    <a:bodyPr/>
                    <a:lstStyle/>
                    <a:p>
                      <a:pPr lvl="0">
                        <a:buNone/>
                      </a:pPr>
                      <a:r>
                        <a:rPr lang="en-GB" sz="1300" dirty="0">
                          <a:latin typeface="Montserrat" panose="00000500000000000000" pitchFamily="2" charset="0"/>
                        </a:rPr>
                        <a:t>10</a:t>
                      </a:r>
                    </a:p>
                  </a:txBody>
                  <a:tcPr/>
                </a:tc>
                <a:tc>
                  <a:txBody>
                    <a:bodyPr/>
                    <a:lstStyle/>
                    <a:p>
                      <a:r>
                        <a:rPr lang="en-GB" sz="1300" dirty="0">
                          <a:latin typeface="Montserrat" panose="00000500000000000000" pitchFamily="2" charset="0"/>
                        </a:rPr>
                        <a:t>Content upload timeline</a:t>
                      </a:r>
                    </a:p>
                  </a:txBody>
                  <a:tcPr/>
                </a:tc>
                <a:tc>
                  <a:txBody>
                    <a:bodyPr/>
                    <a:lstStyle/>
                    <a:p>
                      <a:pPr marL="0" indent="0">
                        <a:buFont typeface="Arial" panose="020B0604020202020204" pitchFamily="34" charset="0"/>
                        <a:buNone/>
                      </a:pPr>
                      <a:r>
                        <a:rPr lang="en-GB" sz="1300" dirty="0">
                          <a:latin typeface="Montserrat" panose="00000500000000000000" pitchFamily="2" charset="0"/>
                        </a:rPr>
                        <a:t>CP HT</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kern="1200" dirty="0">
                          <a:solidFill>
                            <a:schemeClr val="dk1"/>
                          </a:solidFill>
                          <a:effectLst/>
                          <a:latin typeface="Montserrat" panose="00000500000000000000" pitchFamily="2" charset="0"/>
                          <a:ea typeface="+mn-ea"/>
                          <a:cs typeface="+mn-cs"/>
                        </a:rPr>
                        <a:t>Discuss length of time required for the content upload to allow the TBC tasks in the milestones slide to be confirmed</a:t>
                      </a:r>
                      <a:endParaRPr lang="en-GB" sz="1300" b="1" kern="1200" dirty="0">
                        <a:solidFill>
                          <a:srgbClr val="FF0000"/>
                        </a:solidFill>
                        <a:effectLst/>
                        <a:latin typeface="Montserrat" panose="00000500000000000000" pitchFamily="2" charset="0"/>
                        <a:ea typeface="+mn-ea"/>
                        <a:cs typeface="+mn-cs"/>
                      </a:endParaRPr>
                    </a:p>
                  </a:txBody>
                  <a:tcPr/>
                </a:tc>
                <a:tc>
                  <a:txBody>
                    <a:bodyPr/>
                    <a:lstStyle/>
                    <a:p>
                      <a:r>
                        <a:rPr lang="en-GB" sz="1300" b="0" dirty="0">
                          <a:latin typeface="Montserrat" panose="00000500000000000000" pitchFamily="2" charset="0"/>
                        </a:rPr>
                        <a:t>See milestones</a:t>
                      </a:r>
                    </a:p>
                  </a:txBody>
                  <a:tcPr/>
                </a:tc>
                <a:extLst>
                  <a:ext uri="{0D108BD9-81ED-4DB2-BD59-A6C34878D82A}">
                    <a16:rowId xmlns:a16="http://schemas.microsoft.com/office/drawing/2014/main" val="2536849205"/>
                  </a:ext>
                </a:extLst>
              </a:tr>
            </a:tbl>
          </a:graphicData>
        </a:graphic>
      </p:graphicFrame>
      <p:pic>
        <p:nvPicPr>
          <p:cNvPr id="5" name="Picture 2" descr="02899eac-a030-4e16-a7b4-a1be75ac2105">
            <a:extLst>
              <a:ext uri="{FF2B5EF4-FFF2-40B4-BE49-F238E27FC236}">
                <a16:creationId xmlns:a16="http://schemas.microsoft.com/office/drawing/2014/main" id="{4D757F8F-9D68-4131-95BB-1CEC4B0CEFE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22819" y="6321157"/>
            <a:ext cx="123825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229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2036"/>
            <a:ext cx="10515600" cy="846068"/>
          </a:xfrm>
        </p:spPr>
        <p:txBody>
          <a:bodyPr/>
          <a:lstStyle/>
          <a:p>
            <a:r>
              <a:rPr lang="en-GB" dirty="0">
                <a:latin typeface="Montserrat" panose="00000500000000000000" pitchFamily="2" charset="0"/>
              </a:rPr>
              <a:t>Planning Approach</a:t>
            </a:r>
          </a:p>
        </p:txBody>
      </p:sp>
      <p:sp>
        <p:nvSpPr>
          <p:cNvPr id="3" name="Content Placeholder 2"/>
          <p:cNvSpPr>
            <a:spLocks noGrp="1"/>
          </p:cNvSpPr>
          <p:nvPr>
            <p:ph idx="1"/>
          </p:nvPr>
        </p:nvSpPr>
        <p:spPr>
          <a:xfrm>
            <a:off x="838200" y="1232452"/>
            <a:ext cx="10515600" cy="5413512"/>
          </a:xfrm>
        </p:spPr>
        <p:txBody>
          <a:bodyPr vert="horz" lIns="91440" tIns="45720" rIns="91440" bIns="45720" rtlCol="0" anchor="t">
            <a:noAutofit/>
          </a:bodyPr>
          <a:lstStyle/>
          <a:p>
            <a:r>
              <a:rPr lang="en-GB" sz="1600" dirty="0">
                <a:latin typeface="Montserrat" panose="00000500000000000000" pitchFamily="2" charset="0"/>
              </a:rPr>
              <a:t>Frank will use an agile approach to delivery – Should client milestones not be met FS will continue with the build and train on how to upload/administer remaining assets.</a:t>
            </a:r>
          </a:p>
          <a:p>
            <a:r>
              <a:rPr lang="en-GB" sz="1600" dirty="0">
                <a:latin typeface="Montserrat" panose="00000500000000000000" pitchFamily="2" charset="0"/>
              </a:rPr>
              <a:t>Scoping phase has been completed. </a:t>
            </a:r>
          </a:p>
          <a:p>
            <a:r>
              <a:rPr lang="en-GB" sz="1600" dirty="0">
                <a:latin typeface="Montserrat" panose="00000500000000000000" pitchFamily="2" charset="0"/>
              </a:rPr>
              <a:t>Frank to copy the SYB HT site and provide this to CP HT along with a show and tell of the site and Training.</a:t>
            </a:r>
          </a:p>
          <a:p>
            <a:r>
              <a:rPr lang="en-GB" sz="1600" dirty="0">
                <a:latin typeface="Montserrat" panose="00000500000000000000" pitchFamily="2" charset="0"/>
              </a:rPr>
              <a:t>Post training CP HT to commence with content amends whilst FS continue to make the necessary amends for the CP HT designs and system checks to the demo site in parallel. Any support required during this period may impact the delivery dates on the milestone slide. This risk is to agreed and accepted by CP HT.</a:t>
            </a:r>
          </a:p>
          <a:p>
            <a:r>
              <a:rPr lang="en-GB" sz="1600" dirty="0">
                <a:latin typeface="Montserrat" panose="00000500000000000000" pitchFamily="2" charset="0"/>
              </a:rPr>
              <a:t>FS will hand the site into formal UAT once the development changes have been completed.</a:t>
            </a:r>
          </a:p>
          <a:p>
            <a:r>
              <a:rPr lang="en-GB" sz="1600" dirty="0">
                <a:latin typeface="Montserrat" panose="00000500000000000000" pitchFamily="2" charset="0"/>
              </a:rPr>
              <a:t>CP HT to hand the ‘go live ready’ site back to FS ahead of go live to allow one day of accessibility checks to the sections for go live.</a:t>
            </a:r>
          </a:p>
          <a:p>
            <a:r>
              <a:rPr lang="en-GB" sz="1600" dirty="0">
                <a:latin typeface="Montserrat" panose="00000500000000000000" pitchFamily="2" charset="0"/>
              </a:rPr>
              <a:t>Post go live Frank will support a week long warranty period where final amends, within scope, can be completed. </a:t>
            </a:r>
          </a:p>
          <a:p>
            <a:r>
              <a:rPr lang="en-GB" sz="1600" dirty="0">
                <a:latin typeface="Montserrat" panose="00000500000000000000" pitchFamily="2" charset="0"/>
              </a:rPr>
              <a:t>A handover into Production Support will be facilitated via a conference call during the warranty period. The ‘Frank’ Production support guide will be supplied.</a:t>
            </a:r>
          </a:p>
          <a:p>
            <a:endParaRPr lang="en-GB" sz="1600" dirty="0">
              <a:latin typeface="Montserrat" panose="00000500000000000000" pitchFamily="2" charset="0"/>
            </a:endParaRPr>
          </a:p>
          <a:p>
            <a:pPr marL="0" indent="0">
              <a:buNone/>
            </a:pPr>
            <a:endParaRPr lang="en-GB" sz="1600" dirty="0">
              <a:latin typeface="Montserrat" panose="00000500000000000000" pitchFamily="2" charset="0"/>
            </a:endParaRPr>
          </a:p>
          <a:p>
            <a:pPr marL="0" indent="0">
              <a:buNone/>
            </a:pPr>
            <a:r>
              <a:rPr lang="en-GB" sz="1600" b="1" i="1" dirty="0">
                <a:latin typeface="Montserrat" panose="00000500000000000000" pitchFamily="2" charset="0"/>
              </a:rPr>
              <a:t>*See Change Control process slide</a:t>
            </a:r>
          </a:p>
          <a:p>
            <a:endParaRPr lang="en-GB" sz="2400" dirty="0"/>
          </a:p>
        </p:txBody>
      </p:sp>
      <p:pic>
        <p:nvPicPr>
          <p:cNvPr id="5" name="Picture 2" descr="02899eac-a030-4e16-a7b4-a1be75ac2105">
            <a:extLst>
              <a:ext uri="{FF2B5EF4-FFF2-40B4-BE49-F238E27FC236}">
                <a16:creationId xmlns:a16="http://schemas.microsoft.com/office/drawing/2014/main" id="{D336977E-F91C-4E8D-9FDF-8F2BF95E79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22819" y="6321157"/>
            <a:ext cx="123825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351942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flection">
      <a:fillStyleLst>
        <a:solidFill>
          <a:schemeClr val="phClr"/>
        </a:solidFill>
        <a:gradFill rotWithShape="1">
          <a:gsLst>
            <a:gs pos="0">
              <a:schemeClr val="phClr">
                <a:tint val="50000"/>
                <a:alpha val="100000"/>
                <a:satMod val="140000"/>
                <a:lumMod val="105000"/>
              </a:schemeClr>
            </a:gs>
            <a:gs pos="41000">
              <a:schemeClr val="phClr">
                <a:tint val="57000"/>
                <a:satMod val="160000"/>
                <a:lumMod val="99000"/>
              </a:schemeClr>
            </a:gs>
            <a:gs pos="100000">
              <a:schemeClr val="phClr">
                <a:tint val="80000"/>
                <a:satMod val="180000"/>
                <a:lumMod val="104000"/>
              </a:schemeClr>
            </a:gs>
          </a:gsLst>
          <a:lin ang="5400000" scaled="1"/>
        </a:gradFill>
        <a:gradFill rotWithShape="1">
          <a:gsLst>
            <a:gs pos="0">
              <a:schemeClr val="phClr">
                <a:tint val="97000"/>
                <a:satMod val="115000"/>
                <a:lumMod val="114000"/>
              </a:schemeClr>
            </a:gs>
            <a:gs pos="60000">
              <a:schemeClr val="phClr">
                <a:tint val="100000"/>
                <a:shade val="96000"/>
                <a:satMod val="100000"/>
                <a:lumMod val="108000"/>
              </a:schemeClr>
            </a:gs>
            <a:gs pos="100000">
              <a:schemeClr val="phClr">
                <a:shade val="91000"/>
                <a:sat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38100" dist="25400" dir="5400000" rotWithShape="0">
              <a:srgbClr val="000000">
                <a:alpha val="28000"/>
              </a:srgbClr>
            </a:outerShdw>
          </a:effectLst>
        </a:effectStyle>
        <a:effectStyle>
          <a:effectLst>
            <a:outerShdw blurRad="50800" dist="31750" dir="5400000" sy="98000" rotWithShape="0">
              <a:srgbClr val="000000">
                <a:alpha val="47000"/>
              </a:srgbClr>
            </a:outerShdw>
          </a:effectLst>
          <a:scene3d>
            <a:camera prst="orthographicFront">
              <a:rot lat="0" lon="0" rev="0"/>
            </a:camera>
            <a:lightRig rig="twoPt" dir="t">
              <a:rot lat="0" lon="0" rev="4800000"/>
            </a:lightRig>
          </a:scene3d>
          <a:sp3d prstMaterial="matte">
            <a:bevelT w="25400" h="44450"/>
          </a:sp3d>
        </a:effectStyle>
        <a:effectStyle>
          <a:effectLst>
            <a:reflection blurRad="25400" stA="32000" endPos="28000" dist="8889" dir="5400000" sy="-100000" rotWithShape="0"/>
          </a:effectLst>
          <a:scene3d>
            <a:camera prst="orthographicFront">
              <a:rot lat="0" lon="0" rev="0"/>
            </a:camera>
            <a:lightRig rig="threePt" dir="t">
              <a:rot lat="0" lon="0" rev="4800000"/>
            </a:lightRig>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8471C3B6171DC4B90B0E5B6CD1085A5" ma:contentTypeVersion="16" ma:contentTypeDescription="Create a new document." ma:contentTypeScope="" ma:versionID="f0b5af3c016f0ba4d585e285b0eaaa91">
  <xsd:schema xmlns:xsd="http://www.w3.org/2001/XMLSchema" xmlns:xs="http://www.w3.org/2001/XMLSchema" xmlns:p="http://schemas.microsoft.com/office/2006/metadata/properties" xmlns:ns2="b0ddd97b-c057-4ac7-a3c6-10a4223eac5a" xmlns:ns3="c3fe221c-9dcb-4e9f-be73-22ecc4287b89" targetNamespace="http://schemas.microsoft.com/office/2006/metadata/properties" ma:root="true" ma:fieldsID="56bdd4a5cddec067cb40cfb3d3fe0458" ns2:_="" ns3:_="">
    <xsd:import namespace="b0ddd97b-c057-4ac7-a3c6-10a4223eac5a"/>
    <xsd:import namespace="c3fe221c-9dcb-4e9f-be73-22ecc4287b8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OCR"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ddd97b-c057-4ac7-a3c6-10a4223eac5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9b85bb25-e18a-43e9-8920-59b08679e76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3fe221c-9dcb-4e9f-be73-22ecc4287b89"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92af61ae-b4fe-4bc8-a94f-01e245555dd9}" ma:internalName="TaxCatchAll" ma:showField="CatchAllData" ma:web="c3fe221c-9dcb-4e9f-be73-22ecc4287b8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c3fe221c-9dcb-4e9f-be73-22ecc4287b89" xsi:nil="true"/>
    <lcf76f155ced4ddcb4097134ff3c332f xmlns="b0ddd97b-c057-4ac7-a3c6-10a4223eac5a">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B0D35A8-C8C1-4CCE-959E-B315D5C8A3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0ddd97b-c057-4ac7-a3c6-10a4223eac5a"/>
    <ds:schemaRef ds:uri="c3fe221c-9dcb-4e9f-be73-22ecc4287b8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0FB480C-2CB8-49B1-B48A-C209F98D8914}">
  <ds:schemaRefs>
    <ds:schemaRef ds:uri="http://schemas.microsoft.com/office/2006/metadata/properties"/>
    <ds:schemaRef ds:uri="http://schemas.microsoft.com/office/infopath/2007/PartnerControls"/>
    <ds:schemaRef ds:uri="c3fe221c-9dcb-4e9f-be73-22ecc4287b89"/>
    <ds:schemaRef ds:uri="b0ddd97b-c057-4ac7-a3c6-10a4223eac5a"/>
  </ds:schemaRefs>
</ds:datastoreItem>
</file>

<file path=customXml/itemProps3.xml><?xml version="1.0" encoding="utf-8"?>
<ds:datastoreItem xmlns:ds="http://schemas.openxmlformats.org/officeDocument/2006/customXml" ds:itemID="{34141B5D-4546-46C0-99B1-51297EEA1CE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7226</TotalTime>
  <Words>1670</Words>
  <Application>Microsoft Office PowerPoint</Application>
  <PresentationFormat>Widescreen</PresentationFormat>
  <Paragraphs>329</Paragraphs>
  <Slides>16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Montserrat</vt:lpstr>
      <vt:lpstr>Office Theme</vt:lpstr>
      <vt:lpstr>Cambridgeshire &amp; Peterborough Healthier Together</vt:lpstr>
      <vt:lpstr>Background</vt:lpstr>
      <vt:lpstr>Main Scope</vt:lpstr>
      <vt:lpstr>Out of Scope</vt:lpstr>
      <vt:lpstr>Roles &amp; Responsibilities –  CP HT</vt:lpstr>
      <vt:lpstr>Roles &amp; Responsibilities – Cont.….</vt:lpstr>
      <vt:lpstr>Roles &amp; Responsibilities – Frank</vt:lpstr>
      <vt:lpstr>Open Actions</vt:lpstr>
      <vt:lpstr>Planning Approach</vt:lpstr>
      <vt:lpstr>Milestones – Page 1</vt:lpstr>
      <vt:lpstr>Change Control Process</vt:lpstr>
      <vt:lpstr>Project Tools </vt:lpstr>
      <vt:lpstr>Retrospective </vt:lpstr>
      <vt:lpstr>Outstanding Discussion/Decision</vt:lpstr>
      <vt:lpstr>Glossary of Terms</vt:lpstr>
      <vt:lpstr>Frank Contacts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Dorset HealthCare University NHS Foundation Trust - Extranet Development</dc:title>
  <dc:creator>Mike Smith</dc:creator>
  <cp:lastModifiedBy>Megan Cooper</cp:lastModifiedBy>
  <cp:revision>194</cp:revision>
  <cp:lastPrinted>2018-10-18T16:11:22Z</cp:lastPrinted>
  <dcterms:created xsi:type="dcterms:W3CDTF">2016-08-02T08:55:10Z</dcterms:created>
  <dcterms:modified xsi:type="dcterms:W3CDTF">2023-01-19T10:39:40Z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0x01010038471C3B6171DC4B90B0E5B6CD1085A5</vt:lpwstr>
  </property>
  <property fmtid="{D5CDD505-2E9C-101B-9397-08002B2CF9AE}" pid="3" name="MediaServiceImageTags">
    <vt:lpwstr/>
  </property>
</Properties>
</file>